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3" r:id="rId8"/>
    <p:sldId id="264" r:id="rId9"/>
    <p:sldId id="262" r:id="rId10"/>
    <p:sldId id="265" r:id="rId11"/>
    <p:sldId id="267" r:id="rId12"/>
    <p:sldId id="266" r:id="rId13"/>
    <p:sldId id="268" r:id="rId14"/>
    <p:sldId id="274" r:id="rId15"/>
    <p:sldId id="269" r:id="rId16"/>
    <p:sldId id="276" r:id="rId17"/>
    <p:sldId id="270" r:id="rId18"/>
    <p:sldId id="271" r:id="rId19"/>
    <p:sldId id="273" r:id="rId20"/>
    <p:sldId id="278" r:id="rId21"/>
    <p:sldId id="275" r:id="rId22"/>
    <p:sldId id="272" r:id="rId23"/>
    <p:sldId id="280" r:id="rId24"/>
    <p:sldId id="281" r:id="rId25"/>
    <p:sldId id="279" r:id="rId26"/>
    <p:sldId id="277" r:id="rId2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C4C46-DCA6-45F7-819E-F0B75810AF85}" type="datetimeFigureOut">
              <a:rPr lang="cs-CZ" smtClean="0"/>
              <a:t>04.01.2018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BA2FC-B4DD-4A00-AD1B-A5F7BB3BCA5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2930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C4C46-DCA6-45F7-819E-F0B75810AF85}" type="datetimeFigureOut">
              <a:rPr lang="cs-CZ" smtClean="0"/>
              <a:t>04.01.2018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BA2FC-B4DD-4A00-AD1B-A5F7BB3BCA5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6246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C4C46-DCA6-45F7-819E-F0B75810AF85}" type="datetimeFigureOut">
              <a:rPr lang="cs-CZ" smtClean="0"/>
              <a:t>04.01.2018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BA2FC-B4DD-4A00-AD1B-A5F7BB3BCA5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7278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C4C46-DCA6-45F7-819E-F0B75810AF85}" type="datetimeFigureOut">
              <a:rPr lang="cs-CZ" smtClean="0"/>
              <a:t>04.01.2018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BA2FC-B4DD-4A00-AD1B-A5F7BB3BCA5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7229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C4C46-DCA6-45F7-819E-F0B75810AF85}" type="datetimeFigureOut">
              <a:rPr lang="cs-CZ" smtClean="0"/>
              <a:t>04.01.2018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BA2FC-B4DD-4A00-AD1B-A5F7BB3BCA5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9245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C4C46-DCA6-45F7-819E-F0B75810AF85}" type="datetimeFigureOut">
              <a:rPr lang="cs-CZ" smtClean="0"/>
              <a:t>04.01.2018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BA2FC-B4DD-4A00-AD1B-A5F7BB3BCA5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5130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C4C46-DCA6-45F7-819E-F0B75810AF85}" type="datetimeFigureOut">
              <a:rPr lang="cs-CZ" smtClean="0"/>
              <a:t>04.01.2018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BA2FC-B4DD-4A00-AD1B-A5F7BB3BCA5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9694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C4C46-DCA6-45F7-819E-F0B75810AF85}" type="datetimeFigureOut">
              <a:rPr lang="cs-CZ" smtClean="0"/>
              <a:t>04.01.2018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BA2FC-B4DD-4A00-AD1B-A5F7BB3BCA5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9204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C4C46-DCA6-45F7-819E-F0B75810AF85}" type="datetimeFigureOut">
              <a:rPr lang="cs-CZ" smtClean="0"/>
              <a:t>04.01.2018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BA2FC-B4DD-4A00-AD1B-A5F7BB3BCA5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2825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C4C46-DCA6-45F7-819E-F0B75810AF85}" type="datetimeFigureOut">
              <a:rPr lang="cs-CZ" smtClean="0"/>
              <a:t>04.01.2018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BA2FC-B4DD-4A00-AD1B-A5F7BB3BCA5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7914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C4C46-DCA6-45F7-819E-F0B75810AF85}" type="datetimeFigureOut">
              <a:rPr lang="cs-CZ" smtClean="0"/>
              <a:t>04.01.2018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BA2FC-B4DD-4A00-AD1B-A5F7BB3BCA5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7485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9C4C46-DCA6-45F7-819E-F0B75810AF85}" type="datetimeFigureOut">
              <a:rPr lang="cs-CZ" smtClean="0"/>
              <a:t>04.01.2018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EBA2FC-B4DD-4A00-AD1B-A5F7BB3BCA5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85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633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8389856" y="245098"/>
            <a:ext cx="34502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800" dirty="0" smtClean="0">
                <a:solidFill>
                  <a:schemeClr val="bg1"/>
                </a:solidFill>
              </a:rPr>
              <a:t>BANNEROVÁ</a:t>
            </a:r>
          </a:p>
          <a:p>
            <a:pPr algn="r"/>
            <a:r>
              <a:rPr lang="cs-CZ" sz="2800" dirty="0" smtClean="0">
                <a:solidFill>
                  <a:schemeClr val="bg1"/>
                </a:solidFill>
              </a:rPr>
              <a:t>REKLAMA</a:t>
            </a:r>
            <a:endParaRPr lang="cs-CZ" sz="2800" dirty="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278099" y="2564353"/>
            <a:ext cx="103694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Josefin Sans Thin" panose="00000300000000000000" pitchFamily="2" charset="-18"/>
              </a:rPr>
              <a:t>Váš banner se zobrazí na nejčtenějších stránkách jen za cenu </a:t>
            </a:r>
            <a:r>
              <a:rPr lang="cs-CZ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Josefin Sans Thin" panose="00000300000000000000" pitchFamily="2" charset="-18"/>
              </a:rPr>
              <a:t>prokliku</a:t>
            </a:r>
            <a:r>
              <a:rPr lang="cs-CZ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Josefin Sans Thin" panose="00000300000000000000" pitchFamily="2" charset="-18"/>
              </a:rPr>
              <a:t>.</a:t>
            </a:r>
            <a:r>
              <a:rPr lang="cs-CZ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Josefin Sans Thin" panose="00000300000000000000" pitchFamily="2" charset="-18"/>
              </a:rPr>
              <a:t> </a:t>
            </a:r>
            <a:endParaRPr lang="cs-CZ" sz="2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Josefin Sans Thin" panose="00000300000000000000" pitchFamily="2" charset="-18"/>
            </a:endParaRPr>
          </a:p>
          <a:p>
            <a:r>
              <a:rPr lang="cs-CZ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Josefin Sans Thin" panose="00000300000000000000" pitchFamily="2" charset="-18"/>
              </a:rPr>
              <a:t>Např.: novinky.cz, lidovky.cz, ihned.cz, idnes.cz a stovky dalších!</a:t>
            </a:r>
            <a:endParaRPr lang="cs-CZ" sz="2400" b="1" dirty="0" smtClean="0">
              <a:latin typeface="Josefin Sans Thin" panose="00000300000000000000" pitchFamily="2" charset="-18"/>
            </a:endParaRPr>
          </a:p>
          <a:p>
            <a:r>
              <a:rPr lang="cs-CZ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Josefin Sans Thin" panose="00000300000000000000" pitchFamily="2" charset="-18"/>
              </a:rPr>
              <a:t> </a:t>
            </a:r>
            <a:endParaRPr lang="cs-CZ" sz="3200" b="1" dirty="0" smtClean="0">
              <a:latin typeface="Josefin Sans Thin" panose="00000300000000000000" pitchFamily="2" charset="-18"/>
            </a:endParaRPr>
          </a:p>
        </p:txBody>
      </p:sp>
      <p:sp>
        <p:nvSpPr>
          <p:cNvPr id="7" name="Zástupný symbol pro obsah 7"/>
          <p:cNvSpPr txBox="1">
            <a:spLocks/>
          </p:cNvSpPr>
          <p:nvPr/>
        </p:nvSpPr>
        <p:spPr>
          <a:xfrm>
            <a:off x="4875189" y="3631598"/>
            <a:ext cx="6951503" cy="8127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cs-CZ" sz="2000" b="1" dirty="0">
              <a:latin typeface="Josefin Sans Thin" panose="00000300000000000000" pitchFamily="2" charset="-18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1278099" y="4538337"/>
            <a:ext cx="105485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solidFill>
                  <a:srgbClr val="FFC000"/>
                </a:solidFill>
                <a:latin typeface="zeyada" panose="02000000000000000000" pitchFamily="2" charset="0"/>
              </a:rPr>
              <a:t>Už víte, že: </a:t>
            </a:r>
            <a:endParaRPr lang="cs-CZ" sz="3200" b="1" dirty="0">
              <a:solidFill>
                <a:srgbClr val="FFC000"/>
              </a:solidFill>
              <a:latin typeface="zeyada" panose="02000000000000000000" pitchFamily="2" charset="0"/>
            </a:endParaRPr>
          </a:p>
          <a:p>
            <a:r>
              <a:rPr lang="cs-CZ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zeyada" panose="02000000000000000000" pitchFamily="2" charset="0"/>
              </a:rPr>
              <a:t>zobrazení NIC nestojí, platíte až za kliknutí na banner!</a:t>
            </a:r>
            <a:endParaRPr lang="cs-CZ" sz="3200" b="1" dirty="0" smtClean="0">
              <a:latin typeface="zeyad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64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16" y="1932494"/>
            <a:ext cx="5420413" cy="4211808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7880808" y="245098"/>
            <a:ext cx="39592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800" dirty="0" smtClean="0">
                <a:solidFill>
                  <a:schemeClr val="bg1"/>
                </a:solidFill>
              </a:rPr>
              <a:t>UKÁZKA</a:t>
            </a:r>
          </a:p>
          <a:p>
            <a:pPr algn="r"/>
            <a:r>
              <a:rPr lang="cs-CZ" sz="2800" dirty="0" smtClean="0">
                <a:solidFill>
                  <a:schemeClr val="bg1"/>
                </a:solidFill>
              </a:rPr>
              <a:t>BANNEROVÉ REKLAMY</a:t>
            </a:r>
            <a:endParaRPr lang="cs-CZ" sz="2800" dirty="0">
              <a:solidFill>
                <a:schemeClr val="bg1"/>
              </a:solidFill>
            </a:endParaRP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472" y="1998482"/>
            <a:ext cx="5446780" cy="423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809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8389856" y="245098"/>
            <a:ext cx="34502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800" dirty="0" smtClean="0">
                <a:solidFill>
                  <a:schemeClr val="bg1"/>
                </a:solidFill>
              </a:rPr>
              <a:t>BANNEROVÁ</a:t>
            </a:r>
          </a:p>
          <a:p>
            <a:pPr algn="r"/>
            <a:r>
              <a:rPr lang="cs-CZ" sz="2800" dirty="0" smtClean="0">
                <a:solidFill>
                  <a:schemeClr val="bg1"/>
                </a:solidFill>
              </a:rPr>
              <a:t>REKLAMA</a:t>
            </a:r>
            <a:endParaRPr lang="cs-CZ" sz="2800" dirty="0">
              <a:solidFill>
                <a:schemeClr val="bg1"/>
              </a:solidFill>
            </a:endParaRPr>
          </a:p>
        </p:txBody>
      </p:sp>
      <p:sp>
        <p:nvSpPr>
          <p:cNvPr id="7" name="Zástupný symbol pro obsah 7"/>
          <p:cNvSpPr txBox="1">
            <a:spLocks/>
          </p:cNvSpPr>
          <p:nvPr/>
        </p:nvSpPr>
        <p:spPr>
          <a:xfrm>
            <a:off x="4875189" y="3631598"/>
            <a:ext cx="6951503" cy="8127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cs-CZ" sz="2000" b="1" dirty="0">
              <a:latin typeface="Josefin Sans Thin" panose="00000300000000000000" pitchFamily="2" charset="-18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1453355" y="4263497"/>
            <a:ext cx="9530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FFC000"/>
                </a:solidFill>
                <a:latin typeface="zeyada" panose="02000000000000000000" pitchFamily="2" charset="0"/>
              </a:rPr>
              <a:t>SKVĚLÉ! </a:t>
            </a:r>
            <a:endParaRPr lang="cs-CZ" sz="2400" b="1" dirty="0">
              <a:solidFill>
                <a:srgbClr val="FFC000"/>
              </a:solidFill>
              <a:latin typeface="zeyada" panose="02000000000000000000" pitchFamily="2" charset="0"/>
            </a:endParaRPr>
          </a:p>
          <a:p>
            <a:r>
              <a:rPr lang="cs-CZ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zeyada" panose="02000000000000000000" pitchFamily="2" charset="0"/>
              </a:rPr>
              <a:t>Prodáváte KUFRY? Váš banner se objeví u článků s vybranými klíčovými slovy </a:t>
            </a:r>
          </a:p>
          <a:p>
            <a:r>
              <a:rPr lang="cs-CZ" sz="2400" b="1" dirty="0" smtClean="0">
                <a:solidFill>
                  <a:srgbClr val="FFC000"/>
                </a:solidFill>
                <a:latin typeface="zeyada" panose="02000000000000000000" pitchFamily="2" charset="0"/>
              </a:rPr>
              <a:t>- cestování, zájezdy, očkování, sbalit na cestu…</a:t>
            </a:r>
            <a:endParaRPr lang="cs-CZ" sz="2400" b="1" dirty="0" smtClean="0">
              <a:latin typeface="zeyada" panose="02000000000000000000" pitchFamily="2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1395166" y="2431269"/>
            <a:ext cx="100246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Josefin Sans Thin" panose="00000300000000000000" pitchFamily="2" charset="-18"/>
              </a:rPr>
              <a:t>Zaměřili jste cílovku, vybrali konkrétní stránky, ale můžete se zobrazovat </a:t>
            </a:r>
          </a:p>
          <a:p>
            <a:r>
              <a:rPr lang="cs-CZ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Josefin Sans Thin" panose="00000300000000000000" pitchFamily="2" charset="-18"/>
              </a:rPr>
              <a:t>s reklamou přesněji– vyberete konkrétní klíčová slova, u těchto článků se objeví </a:t>
            </a:r>
          </a:p>
          <a:p>
            <a:r>
              <a:rPr lang="cs-CZ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Josefin Sans Thin" panose="00000300000000000000" pitchFamily="2" charset="-18"/>
              </a:rPr>
              <a:t>váš banner. </a:t>
            </a:r>
            <a:endParaRPr lang="cs-CZ" sz="2400" b="1" dirty="0" smtClean="0">
              <a:latin typeface="Josefin Sans Thin" panose="000003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375880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véPole 10"/>
          <p:cNvSpPr txBox="1"/>
          <p:nvPr/>
        </p:nvSpPr>
        <p:spPr>
          <a:xfrm>
            <a:off x="7880808" y="245098"/>
            <a:ext cx="39592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800" dirty="0" smtClean="0">
                <a:solidFill>
                  <a:schemeClr val="bg1"/>
                </a:solidFill>
              </a:rPr>
              <a:t>UKÁZKA</a:t>
            </a:r>
          </a:p>
          <a:p>
            <a:pPr algn="r"/>
            <a:r>
              <a:rPr lang="cs-CZ" sz="2800" dirty="0" smtClean="0">
                <a:solidFill>
                  <a:schemeClr val="bg1"/>
                </a:solidFill>
              </a:rPr>
              <a:t>BANNEROVÉ REKLAMY</a:t>
            </a:r>
            <a:endParaRPr lang="cs-CZ" sz="2800" dirty="0">
              <a:solidFill>
                <a:schemeClr val="bg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438" y="1791091"/>
            <a:ext cx="4399226" cy="445736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313" y="1791091"/>
            <a:ext cx="4323811" cy="4380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879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8389856" y="245098"/>
            <a:ext cx="34502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800" dirty="0" smtClean="0">
                <a:solidFill>
                  <a:schemeClr val="bg1"/>
                </a:solidFill>
              </a:rPr>
              <a:t>BANNERY</a:t>
            </a:r>
          </a:p>
          <a:p>
            <a:pPr algn="r"/>
            <a:r>
              <a:rPr lang="cs-CZ" sz="2800" dirty="0" smtClean="0">
                <a:solidFill>
                  <a:schemeClr val="bg1"/>
                </a:solidFill>
              </a:rPr>
              <a:t>V YOUTUBE</a:t>
            </a:r>
            <a:endParaRPr lang="cs-CZ" sz="2800" dirty="0">
              <a:solidFill>
                <a:schemeClr val="bg1"/>
              </a:solidFill>
            </a:endParaRPr>
          </a:p>
        </p:txBody>
      </p:sp>
      <p:sp>
        <p:nvSpPr>
          <p:cNvPr id="7" name="Zástupný symbol pro obsah 7"/>
          <p:cNvSpPr txBox="1">
            <a:spLocks/>
          </p:cNvSpPr>
          <p:nvPr/>
        </p:nvSpPr>
        <p:spPr>
          <a:xfrm>
            <a:off x="4875189" y="3631598"/>
            <a:ext cx="6951503" cy="8127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cs-CZ" sz="2000" b="1" dirty="0">
              <a:latin typeface="Josefin Sans Thin" panose="00000300000000000000" pitchFamily="2" charset="-18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977" y="2836925"/>
            <a:ext cx="4275896" cy="274018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734" y="1906106"/>
            <a:ext cx="1318966" cy="131896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61229" y="2052371"/>
            <a:ext cx="654397" cy="60617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464719" y="3079256"/>
            <a:ext cx="654397" cy="606178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51767">
            <a:off x="8378035" y="5311747"/>
            <a:ext cx="654397" cy="606178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84650">
            <a:off x="5810192" y="5755488"/>
            <a:ext cx="654397" cy="606178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3720759" y="1770685"/>
            <a:ext cx="16676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zeyada" panose="02000000000000000000" pitchFamily="2" charset="0"/>
              </a:rPr>
              <a:t>Video před</a:t>
            </a:r>
            <a:endParaRPr lang="cs-CZ" sz="3200" b="1" dirty="0" smtClean="0">
              <a:latin typeface="zeyada" panose="02000000000000000000" pitchFamily="2" charset="0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8431474" y="1921127"/>
            <a:ext cx="30172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zeyada" panose="02000000000000000000" pitchFamily="2" charset="0"/>
              </a:rPr>
              <a:t>Banner před videem</a:t>
            </a:r>
            <a:endParaRPr lang="cs-CZ" sz="3200" b="1" dirty="0" smtClean="0">
              <a:latin typeface="zeyada" panose="02000000000000000000" pitchFamily="2" charset="0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6715162" y="6110925"/>
            <a:ext cx="41535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zeyada" panose="02000000000000000000" pitchFamily="2" charset="0"/>
              </a:rPr>
              <a:t>Bannery nad a vedle</a:t>
            </a:r>
            <a:endParaRPr lang="cs-CZ" sz="3200" b="1" dirty="0" smtClean="0">
              <a:latin typeface="zeyada" panose="02000000000000000000" pitchFamily="2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669469" y="3446211"/>
            <a:ext cx="291780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Josefin Sans Thin" panose="00000300000000000000" pitchFamily="2" charset="-18"/>
              </a:rPr>
              <a:t>PPC to jsou </a:t>
            </a:r>
          </a:p>
          <a:p>
            <a:r>
              <a:rPr lang="cs-CZ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Josefin Sans Thin" panose="00000300000000000000" pitchFamily="2" charset="-18"/>
              </a:rPr>
              <a:t>i reklamy v </a:t>
            </a:r>
            <a:r>
              <a:rPr lang="cs-CZ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Josefin Sans Thin" panose="00000300000000000000" pitchFamily="2" charset="-18"/>
              </a:rPr>
              <a:t>YouTube</a:t>
            </a:r>
            <a:r>
              <a:rPr lang="cs-CZ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Josefin Sans Thin" panose="00000300000000000000" pitchFamily="2" charset="-18"/>
              </a:rPr>
              <a:t>.</a:t>
            </a:r>
          </a:p>
          <a:p>
            <a:endParaRPr lang="cs-CZ" sz="2400" b="1" dirty="0">
              <a:solidFill>
                <a:schemeClr val="tx1">
                  <a:lumMod val="75000"/>
                  <a:lumOff val="25000"/>
                </a:schemeClr>
              </a:solidFill>
              <a:latin typeface="Josefin Sans Thin" panose="00000300000000000000" pitchFamily="2" charset="-18"/>
            </a:endParaRPr>
          </a:p>
          <a:p>
            <a:endParaRPr lang="cs-CZ" sz="2400" b="1" dirty="0">
              <a:solidFill>
                <a:schemeClr val="tx1">
                  <a:lumMod val="75000"/>
                  <a:lumOff val="25000"/>
                </a:schemeClr>
              </a:solidFill>
              <a:latin typeface="Josefin Sans Thin" panose="00000300000000000000" pitchFamily="2" charset="-18"/>
            </a:endParaRPr>
          </a:p>
          <a:p>
            <a:r>
              <a:rPr lang="cs-CZ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Josefin Sans Thin" panose="00000300000000000000" pitchFamily="2" charset="-18"/>
              </a:rPr>
              <a:t>Platíte za zhlédnutí videa, nebo </a:t>
            </a:r>
            <a:r>
              <a:rPr lang="cs-CZ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Josefin Sans Thin" panose="00000300000000000000" pitchFamily="2" charset="-18"/>
              </a:rPr>
              <a:t>proklik</a:t>
            </a:r>
            <a:r>
              <a:rPr lang="cs-CZ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Josefin Sans Thin" panose="00000300000000000000" pitchFamily="2" charset="-18"/>
              </a:rPr>
              <a:t> banneru.</a:t>
            </a:r>
            <a:endParaRPr lang="cs-CZ" sz="3200" b="1" dirty="0" smtClean="0">
              <a:latin typeface="Josefin Sans Thin" panose="000003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465445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8389856" y="245098"/>
            <a:ext cx="34502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800" dirty="0" smtClean="0">
                <a:solidFill>
                  <a:schemeClr val="bg1"/>
                </a:solidFill>
              </a:rPr>
              <a:t>PŘÍPADOVÉ STUDIE</a:t>
            </a:r>
          </a:p>
          <a:p>
            <a:pPr algn="r"/>
            <a:r>
              <a:rPr lang="cs-CZ" sz="2800" dirty="0" smtClean="0">
                <a:solidFill>
                  <a:schemeClr val="bg1"/>
                </a:solidFill>
              </a:rPr>
              <a:t>NAŠICH KLIENTŮ</a:t>
            </a:r>
            <a:endParaRPr lang="cs-CZ" sz="2800" dirty="0">
              <a:solidFill>
                <a:schemeClr val="bg1"/>
              </a:solidFill>
            </a:endParaRPr>
          </a:p>
        </p:txBody>
      </p:sp>
      <p:sp>
        <p:nvSpPr>
          <p:cNvPr id="7" name="Zástupný symbol pro obsah 7"/>
          <p:cNvSpPr txBox="1">
            <a:spLocks/>
          </p:cNvSpPr>
          <p:nvPr/>
        </p:nvSpPr>
        <p:spPr>
          <a:xfrm>
            <a:off x="4875189" y="3631598"/>
            <a:ext cx="6951503" cy="8127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cs-CZ" sz="2000" b="1" dirty="0">
              <a:latin typeface="Josefin Sans Thin" panose="00000300000000000000" pitchFamily="2" charset="-18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1007909" y="5675828"/>
            <a:ext cx="85029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FFC000"/>
                </a:solidFill>
                <a:latin typeface="zeyada" panose="02000000000000000000" pitchFamily="2" charset="0"/>
              </a:rPr>
              <a:t>Pro business! </a:t>
            </a:r>
            <a:endParaRPr lang="cs-CZ" sz="2400" b="1" dirty="0">
              <a:solidFill>
                <a:srgbClr val="FFC000"/>
              </a:solidFill>
              <a:latin typeface="zeyada" panose="02000000000000000000" pitchFamily="2" charset="0"/>
            </a:endParaRPr>
          </a:p>
          <a:p>
            <a:r>
              <a:rPr lang="cs-CZ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zeyada" panose="02000000000000000000" pitchFamily="2" charset="0"/>
              </a:rPr>
              <a:t>PPC je jediná přesně měřitelná reklama.</a:t>
            </a:r>
            <a:endParaRPr lang="cs-CZ" sz="2400" b="1" dirty="0" smtClean="0">
              <a:latin typeface="zeyada" panose="02000000000000000000" pitchFamily="2" charset="0"/>
            </a:endParaRPr>
          </a:p>
        </p:txBody>
      </p:sp>
      <p:graphicFrame>
        <p:nvGraphicFramePr>
          <p:cNvPr id="6" name="Tabul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0910541"/>
              </p:ext>
            </p:extLst>
          </p:nvPr>
        </p:nvGraphicFramePr>
        <p:xfrm>
          <a:off x="498512" y="2863607"/>
          <a:ext cx="11328180" cy="274771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42902">
                  <a:extLst>
                    <a:ext uri="{9D8B030D-6E8A-4147-A177-3AD203B41FA5}">
                      <a16:colId xmlns:a16="http://schemas.microsoft.com/office/drawing/2014/main" val="660566946"/>
                    </a:ext>
                  </a:extLst>
                </a:gridCol>
                <a:gridCol w="1363795">
                  <a:extLst>
                    <a:ext uri="{9D8B030D-6E8A-4147-A177-3AD203B41FA5}">
                      <a16:colId xmlns:a16="http://schemas.microsoft.com/office/drawing/2014/main" val="815202868"/>
                    </a:ext>
                  </a:extLst>
                </a:gridCol>
                <a:gridCol w="2918118">
                  <a:extLst>
                    <a:ext uri="{9D8B030D-6E8A-4147-A177-3AD203B41FA5}">
                      <a16:colId xmlns:a16="http://schemas.microsoft.com/office/drawing/2014/main" val="3421603904"/>
                    </a:ext>
                  </a:extLst>
                </a:gridCol>
                <a:gridCol w="1163236">
                  <a:extLst>
                    <a:ext uri="{9D8B030D-6E8A-4147-A177-3AD203B41FA5}">
                      <a16:colId xmlns:a16="http://schemas.microsoft.com/office/drawing/2014/main" val="2389396218"/>
                    </a:ext>
                  </a:extLst>
                </a:gridCol>
                <a:gridCol w="935937">
                  <a:extLst>
                    <a:ext uri="{9D8B030D-6E8A-4147-A177-3AD203B41FA5}">
                      <a16:colId xmlns:a16="http://schemas.microsoft.com/office/drawing/2014/main" val="2506853077"/>
                    </a:ext>
                  </a:extLst>
                </a:gridCol>
                <a:gridCol w="1002789">
                  <a:extLst>
                    <a:ext uri="{9D8B030D-6E8A-4147-A177-3AD203B41FA5}">
                      <a16:colId xmlns:a16="http://schemas.microsoft.com/office/drawing/2014/main" val="1222838833"/>
                    </a:ext>
                  </a:extLst>
                </a:gridCol>
                <a:gridCol w="1163236">
                  <a:extLst>
                    <a:ext uri="{9D8B030D-6E8A-4147-A177-3AD203B41FA5}">
                      <a16:colId xmlns:a16="http://schemas.microsoft.com/office/drawing/2014/main" val="1846164820"/>
                    </a:ext>
                  </a:extLst>
                </a:gridCol>
                <a:gridCol w="1590857">
                  <a:extLst>
                    <a:ext uri="{9D8B030D-6E8A-4147-A177-3AD203B41FA5}">
                      <a16:colId xmlns:a16="http://schemas.microsoft.com/office/drawing/2014/main" val="2933399825"/>
                    </a:ext>
                  </a:extLst>
                </a:gridCol>
                <a:gridCol w="147310">
                  <a:extLst>
                    <a:ext uri="{9D8B030D-6E8A-4147-A177-3AD203B41FA5}">
                      <a16:colId xmlns:a16="http://schemas.microsoft.com/office/drawing/2014/main" val="961304890"/>
                    </a:ext>
                  </a:extLst>
                </a:gridCol>
              </a:tblGrid>
              <a:tr h="317669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 dirty="0">
                          <a:effectLst/>
                        </a:rPr>
                        <a:t>KANÁL</a:t>
                      </a:r>
                      <a:endParaRPr lang="cs-CZ" sz="1000" b="1" i="0" u="none" strike="noStrike" dirty="0">
                        <a:solidFill>
                          <a:srgbClr val="40404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 dirty="0">
                          <a:effectLst/>
                        </a:rPr>
                        <a:t>KLIENT</a:t>
                      </a:r>
                      <a:endParaRPr lang="cs-CZ" sz="1000" b="1" i="0" u="none" strike="noStrike" dirty="0">
                        <a:solidFill>
                          <a:srgbClr val="40404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 dirty="0">
                          <a:effectLst/>
                        </a:rPr>
                        <a:t>REKLAMA</a:t>
                      </a:r>
                      <a:endParaRPr lang="cs-CZ" sz="1000" b="1" i="0" u="none" strike="noStrike" dirty="0">
                        <a:solidFill>
                          <a:srgbClr val="40404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CÍLOVKA </a:t>
                      </a:r>
                      <a:endParaRPr lang="cs-CZ" sz="1000" b="1" i="0" u="none" strike="noStrike">
                        <a:solidFill>
                          <a:srgbClr val="40404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 dirty="0">
                          <a:effectLst/>
                        </a:rPr>
                        <a:t>Kredit v Kč</a:t>
                      </a:r>
                      <a:endParaRPr lang="cs-CZ" sz="1000" b="1" i="0" u="none" strike="noStrike" dirty="0">
                        <a:solidFill>
                          <a:srgbClr val="40404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Počet zobrazení</a:t>
                      </a:r>
                      <a:endParaRPr lang="cs-CZ" sz="1000" b="1" i="0" u="none" strike="noStrike">
                        <a:solidFill>
                          <a:srgbClr val="40404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Počet zhlédnutí</a:t>
                      </a:r>
                      <a:endParaRPr lang="cs-CZ" sz="1000" b="1" i="0" u="none" strike="noStrike">
                        <a:solidFill>
                          <a:srgbClr val="40404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Počet prokliků na stránku</a:t>
                      </a:r>
                      <a:endParaRPr lang="cs-CZ" sz="1000" b="1" i="0" u="none" strike="noStrike">
                        <a:solidFill>
                          <a:srgbClr val="40404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76648011"/>
                  </a:ext>
                </a:extLst>
              </a:tr>
              <a:tr h="168084">
                <a:tc>
                  <a:txBody>
                    <a:bodyPr/>
                    <a:lstStyle/>
                    <a:p>
                      <a:pPr algn="ctr" fontAlgn="ctr"/>
                      <a:endParaRPr lang="cs-CZ" sz="1000" b="1" i="0" u="none" strike="noStrike">
                        <a:solidFill>
                          <a:srgbClr val="40404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000" b="1" i="0" u="none" strike="noStrike" dirty="0">
                        <a:solidFill>
                          <a:srgbClr val="40404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000" b="1" i="0" u="none" strike="noStrike">
                        <a:solidFill>
                          <a:srgbClr val="40404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000" b="1" i="0" u="none" strike="noStrike">
                        <a:solidFill>
                          <a:srgbClr val="40404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000" b="1" i="0" u="none" strike="noStrike">
                        <a:solidFill>
                          <a:srgbClr val="40404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000" b="1" i="0" u="none" strike="noStrike">
                        <a:solidFill>
                          <a:srgbClr val="40404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000" b="1" i="0" u="none" strike="noStrike">
                        <a:solidFill>
                          <a:srgbClr val="40404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000" b="1" i="0" u="none" strike="noStrike">
                        <a:solidFill>
                          <a:srgbClr val="40404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0850382"/>
                  </a:ext>
                </a:extLst>
              </a:tr>
              <a:tr h="201123"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ADWORDS</a:t>
                      </a:r>
                      <a:endParaRPr lang="cs-CZ" sz="1000" b="0" i="0" u="none" strike="noStrike">
                        <a:solidFill>
                          <a:srgbClr val="40404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doplněk stravy</a:t>
                      </a:r>
                      <a:endParaRPr lang="cs-CZ" sz="1000" b="1" i="0" u="none" strike="noStrike">
                        <a:solidFill>
                          <a:srgbClr val="40404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Vyhledávání, remarketing, obsahovka</a:t>
                      </a:r>
                      <a:endParaRPr lang="cs-CZ" sz="1000" b="0" i="0" u="none" strike="noStrike">
                        <a:solidFill>
                          <a:srgbClr val="40404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20+</a:t>
                      </a:r>
                      <a:endParaRPr lang="cs-CZ" sz="1000" b="0" i="0" u="none" strike="noStrike">
                        <a:solidFill>
                          <a:srgbClr val="40404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10 000</a:t>
                      </a:r>
                      <a:endParaRPr lang="cs-CZ" sz="1000" b="0" i="0" u="none" strike="noStrike">
                        <a:solidFill>
                          <a:srgbClr val="40404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b="1" u="none" strike="noStrike" dirty="0">
                          <a:effectLst/>
                        </a:rPr>
                        <a:t>430 000</a:t>
                      </a:r>
                      <a:endParaRPr lang="cs-CZ" sz="1000" b="1" i="0" u="none" strike="noStrike" dirty="0"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x</a:t>
                      </a:r>
                      <a:endParaRPr lang="cs-CZ" sz="1000" b="0" i="0" u="none" strike="noStrike">
                        <a:solidFill>
                          <a:srgbClr val="40404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b="1" u="none" strike="noStrike" dirty="0">
                          <a:effectLst/>
                        </a:rPr>
                        <a:t>1 400</a:t>
                      </a:r>
                      <a:endParaRPr lang="cs-CZ" sz="1000" b="1" i="0" u="none" strike="noStrike" dirty="0"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618433907"/>
                  </a:ext>
                </a:extLst>
              </a:tr>
              <a:tr h="168084">
                <a:tc gridSpan="9"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 dirty="0" smtClean="0">
                          <a:effectLst/>
                        </a:rPr>
                        <a:t>Cíl:</a:t>
                      </a:r>
                      <a:r>
                        <a:rPr lang="cs-CZ" sz="1000" u="none" strike="noStrike" baseline="0" dirty="0" smtClean="0">
                          <a:effectLst/>
                        </a:rPr>
                        <a:t> z</a:t>
                      </a:r>
                      <a:r>
                        <a:rPr lang="cs-CZ" sz="1000" u="none" strike="noStrike" dirty="0" smtClean="0">
                          <a:effectLst/>
                        </a:rPr>
                        <a:t>výšení </a:t>
                      </a:r>
                      <a:r>
                        <a:rPr lang="cs-CZ" sz="1000" u="none" strike="noStrike" dirty="0">
                          <a:effectLst/>
                        </a:rPr>
                        <a:t>povědomí o značce, zvýšení prodejů v kamenných lékárnách a </a:t>
                      </a:r>
                      <a:r>
                        <a:rPr lang="cs-CZ" sz="1000" u="none" strike="noStrike" dirty="0" err="1">
                          <a:effectLst/>
                        </a:rPr>
                        <a:t>eshop</a:t>
                      </a:r>
                      <a:r>
                        <a:rPr lang="cs-CZ" sz="1000" u="none" strike="noStrike" dirty="0">
                          <a:effectLst/>
                        </a:rPr>
                        <a:t> lékárnách.</a:t>
                      </a:r>
                      <a:endParaRPr lang="cs-CZ" sz="1000" b="0" i="1" u="none" strike="noStrike" dirty="0">
                        <a:solidFill>
                          <a:srgbClr val="40404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566668"/>
                  </a:ext>
                </a:extLst>
              </a:tr>
              <a:tr h="201123">
                <a:tc>
                  <a:txBody>
                    <a:bodyPr/>
                    <a:lstStyle/>
                    <a:p>
                      <a:pPr algn="ctr" fontAlgn="b"/>
                      <a:endParaRPr lang="cs-CZ" sz="1000" b="0" i="0" u="none" strike="noStrike">
                        <a:solidFill>
                          <a:srgbClr val="40404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000" b="0" i="0" u="none" strike="noStrike">
                        <a:solidFill>
                          <a:srgbClr val="40404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000" b="0" i="0" u="none" strike="noStrike">
                        <a:solidFill>
                          <a:srgbClr val="40404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000" b="0" i="0" u="none" strike="noStrike">
                        <a:solidFill>
                          <a:srgbClr val="40404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000" b="0" i="0" u="none" strike="noStrike">
                        <a:solidFill>
                          <a:srgbClr val="40404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000" b="0" i="0" u="none" strike="noStrike">
                        <a:solidFill>
                          <a:srgbClr val="40404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000" b="0" i="0" u="none" strike="noStrike">
                        <a:solidFill>
                          <a:srgbClr val="40404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000" b="0" i="0" u="none" strike="noStrike">
                        <a:solidFill>
                          <a:srgbClr val="40404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538075025"/>
                  </a:ext>
                </a:extLst>
              </a:tr>
              <a:tr h="201123"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SKLIK</a:t>
                      </a:r>
                      <a:endParaRPr lang="cs-CZ" sz="1000" b="0" i="0" u="none" strike="noStrike">
                        <a:solidFill>
                          <a:srgbClr val="40404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doplněk stravy</a:t>
                      </a:r>
                      <a:endParaRPr lang="cs-CZ" sz="1000" b="1" i="0" u="none" strike="noStrike">
                        <a:solidFill>
                          <a:srgbClr val="40404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Vyhledávání, remarketing, obsahovka</a:t>
                      </a:r>
                      <a:endParaRPr lang="cs-CZ" sz="1000" b="0" i="0" u="none" strike="noStrike">
                        <a:solidFill>
                          <a:srgbClr val="40404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35 let +</a:t>
                      </a:r>
                      <a:endParaRPr lang="cs-CZ" sz="1000" b="0" i="0" u="none" strike="noStrike">
                        <a:solidFill>
                          <a:srgbClr val="40404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10 000</a:t>
                      </a:r>
                      <a:endParaRPr lang="cs-CZ" sz="1000" b="0" i="0" u="none" strike="noStrike">
                        <a:solidFill>
                          <a:srgbClr val="40404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b="1" u="none" strike="noStrike" dirty="0">
                          <a:effectLst/>
                        </a:rPr>
                        <a:t>890 000</a:t>
                      </a:r>
                      <a:endParaRPr lang="cs-CZ" sz="1000" b="1" i="0" u="none" strike="noStrike" dirty="0"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x</a:t>
                      </a:r>
                      <a:endParaRPr lang="cs-CZ" sz="1000" b="0" i="0" u="none" strike="noStrike">
                        <a:solidFill>
                          <a:srgbClr val="40404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b="1" u="none" strike="noStrike" dirty="0">
                          <a:effectLst/>
                        </a:rPr>
                        <a:t>1 350</a:t>
                      </a:r>
                      <a:endParaRPr lang="cs-CZ" sz="1000" b="1" i="0" u="none" strike="noStrike" dirty="0"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884838209"/>
                  </a:ext>
                </a:extLst>
              </a:tr>
              <a:tr h="168084">
                <a:tc gridSpan="9"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 dirty="0" smtClean="0">
                          <a:effectLst/>
                        </a:rPr>
                        <a:t>Cíl:</a:t>
                      </a:r>
                      <a:r>
                        <a:rPr lang="cs-CZ" sz="1000" u="none" strike="noStrike" baseline="0" dirty="0" smtClean="0">
                          <a:effectLst/>
                        </a:rPr>
                        <a:t> z</a:t>
                      </a:r>
                      <a:r>
                        <a:rPr lang="cs-CZ" sz="1000" u="none" strike="noStrike" dirty="0" smtClean="0">
                          <a:effectLst/>
                        </a:rPr>
                        <a:t>výšení </a:t>
                      </a:r>
                      <a:r>
                        <a:rPr lang="cs-CZ" sz="1000" u="none" strike="noStrike" dirty="0">
                          <a:effectLst/>
                        </a:rPr>
                        <a:t>povědomí o značce, zvýšení prodejů v kamenných lékárnách a </a:t>
                      </a:r>
                      <a:r>
                        <a:rPr lang="cs-CZ" sz="1000" u="none" strike="noStrike" dirty="0" err="1">
                          <a:effectLst/>
                        </a:rPr>
                        <a:t>eshop</a:t>
                      </a:r>
                      <a:r>
                        <a:rPr lang="cs-CZ" sz="1000" u="none" strike="noStrike" dirty="0">
                          <a:effectLst/>
                        </a:rPr>
                        <a:t> lékárnách.</a:t>
                      </a:r>
                      <a:endParaRPr lang="cs-CZ" sz="1000" b="0" i="1" u="none" strike="noStrike" dirty="0">
                        <a:solidFill>
                          <a:srgbClr val="40404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7902819"/>
                  </a:ext>
                </a:extLst>
              </a:tr>
              <a:tr h="201123">
                <a:tc>
                  <a:txBody>
                    <a:bodyPr/>
                    <a:lstStyle/>
                    <a:p>
                      <a:pPr algn="l" fontAlgn="b"/>
                      <a:endParaRPr lang="cs-CZ" sz="1000" b="0" i="0" u="none" strike="noStrike">
                        <a:solidFill>
                          <a:srgbClr val="40404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000" b="0" i="0" u="none" strike="noStrike">
                        <a:solidFill>
                          <a:srgbClr val="40404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000" b="0" i="0" u="none" strike="noStrike">
                        <a:solidFill>
                          <a:srgbClr val="40404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000" b="0" i="0" u="none" strike="noStrike">
                        <a:solidFill>
                          <a:srgbClr val="40404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000" b="0" i="0" u="none" strike="noStrike">
                        <a:solidFill>
                          <a:srgbClr val="40404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000" b="0" i="0" u="none" strike="noStrike">
                        <a:solidFill>
                          <a:srgbClr val="40404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000" b="0" i="0" u="none" strike="noStrike">
                        <a:solidFill>
                          <a:srgbClr val="40404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000" b="0" i="0" u="none" strike="noStrike">
                        <a:solidFill>
                          <a:srgbClr val="40404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620621227"/>
                  </a:ext>
                </a:extLst>
              </a:tr>
              <a:tr h="201123"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YOUTUBE</a:t>
                      </a:r>
                      <a:endParaRPr lang="cs-CZ" sz="1000" b="0" i="0" u="none" strike="noStrike">
                        <a:solidFill>
                          <a:srgbClr val="40404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eshop kosmetika</a:t>
                      </a:r>
                      <a:endParaRPr lang="cs-CZ" sz="1000" b="0" i="0" u="none" strike="noStrike">
                        <a:solidFill>
                          <a:srgbClr val="40404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Video jako promo soutěže</a:t>
                      </a:r>
                      <a:endParaRPr lang="cs-CZ" sz="1000" b="0" i="0" u="none" strike="noStrike">
                        <a:solidFill>
                          <a:srgbClr val="40404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zdraví/sport 20+</a:t>
                      </a:r>
                      <a:endParaRPr lang="cs-CZ" sz="1000" b="0" i="0" u="none" strike="noStrike">
                        <a:solidFill>
                          <a:srgbClr val="40404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55 000</a:t>
                      </a:r>
                      <a:endParaRPr lang="cs-CZ" sz="1000" b="0" i="0" u="none" strike="noStrike">
                        <a:solidFill>
                          <a:srgbClr val="40404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b="1" u="none" strike="noStrike" dirty="0">
                          <a:effectLst/>
                        </a:rPr>
                        <a:t>230 000</a:t>
                      </a:r>
                      <a:endParaRPr lang="cs-CZ" sz="1000" b="1" i="0" u="none" strike="noStrike" dirty="0"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b="1" u="none" strike="noStrike" dirty="0">
                          <a:effectLst/>
                        </a:rPr>
                        <a:t>60 000</a:t>
                      </a:r>
                      <a:endParaRPr lang="cs-CZ" sz="1000" b="1" i="0" u="none" strike="noStrike" dirty="0"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b="1" u="none" strike="noStrike" dirty="0">
                          <a:effectLst/>
                        </a:rPr>
                        <a:t>300</a:t>
                      </a:r>
                      <a:endParaRPr lang="cs-CZ" sz="1000" b="1" i="0" u="none" strike="noStrike" dirty="0"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259169211"/>
                  </a:ext>
                </a:extLst>
              </a:tr>
              <a:tr h="447956">
                <a:tc gridSpan="9"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 dirty="0" smtClean="0">
                          <a:effectLst/>
                        </a:rPr>
                        <a:t>Cíl: zapojit lidi </a:t>
                      </a:r>
                      <a:r>
                        <a:rPr lang="cs-CZ" sz="1000" u="none" strike="noStrike" dirty="0">
                          <a:effectLst/>
                        </a:rPr>
                        <a:t>do foto soutěže na </a:t>
                      </a:r>
                      <a:r>
                        <a:rPr lang="cs-CZ" sz="1000" u="none" strike="noStrike" dirty="0" err="1">
                          <a:effectLst/>
                        </a:rPr>
                        <a:t>Instagramu</a:t>
                      </a:r>
                      <a:r>
                        <a:rPr lang="cs-CZ" sz="1000" u="none" strike="noStrike" dirty="0">
                          <a:effectLst/>
                        </a:rPr>
                        <a:t>.</a:t>
                      </a:r>
                      <a:endParaRPr lang="cs-CZ" sz="1000" b="0" i="1" u="none" strike="noStrike" dirty="0">
                        <a:solidFill>
                          <a:srgbClr val="40404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2701601"/>
                  </a:ext>
                </a:extLst>
              </a:tr>
            </a:tbl>
          </a:graphicData>
        </a:graphic>
      </p:graphicFrame>
      <p:sp>
        <p:nvSpPr>
          <p:cNvPr id="8" name="TextovéPole 7"/>
          <p:cNvSpPr txBox="1"/>
          <p:nvPr/>
        </p:nvSpPr>
        <p:spPr>
          <a:xfrm>
            <a:off x="949720" y="1843399"/>
            <a:ext cx="100246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Josefin Sans Thin" panose="00000300000000000000" pitchFamily="2" charset="-18"/>
              </a:rPr>
              <a:t>Několik příkladů:</a:t>
            </a:r>
          </a:p>
          <a:p>
            <a:r>
              <a:rPr lang="cs-CZ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Josefin Sans Thin" panose="00000300000000000000" pitchFamily="2" charset="-18"/>
              </a:rPr>
              <a:t>z</a:t>
            </a:r>
            <a:r>
              <a:rPr lang="cs-CZ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Josefin Sans Thin" panose="00000300000000000000" pitchFamily="2" charset="-18"/>
              </a:rPr>
              <a:t>a 10 000 Kč můžete mít 890 000 zobrazení a 1 350 </a:t>
            </a:r>
            <a:r>
              <a:rPr lang="cs-CZ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Josefin Sans Thin" panose="00000300000000000000" pitchFamily="2" charset="-18"/>
              </a:rPr>
              <a:t>prokliků</a:t>
            </a:r>
            <a:r>
              <a:rPr lang="cs-CZ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Josefin Sans Thin" panose="00000300000000000000" pitchFamily="2" charset="-18"/>
              </a:rPr>
              <a:t> na stránku.</a:t>
            </a:r>
            <a:endParaRPr lang="cs-CZ" sz="2400" b="1" dirty="0" smtClean="0">
              <a:latin typeface="Josefin Sans Thin" panose="000003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915485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8389856" y="245098"/>
            <a:ext cx="34502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800" dirty="0" smtClean="0">
                <a:solidFill>
                  <a:schemeClr val="bg1"/>
                </a:solidFill>
              </a:rPr>
              <a:t>BUDOVAT ZNAČKU</a:t>
            </a:r>
          </a:p>
          <a:p>
            <a:pPr algn="r"/>
            <a:r>
              <a:rPr lang="cs-CZ" sz="2800" dirty="0" smtClean="0">
                <a:solidFill>
                  <a:schemeClr val="bg1"/>
                </a:solidFill>
              </a:rPr>
              <a:t>ZVYŠOVAT ZISK</a:t>
            </a:r>
          </a:p>
        </p:txBody>
      </p:sp>
      <p:sp>
        <p:nvSpPr>
          <p:cNvPr id="7" name="Zástupný symbol pro obsah 7"/>
          <p:cNvSpPr txBox="1">
            <a:spLocks/>
          </p:cNvSpPr>
          <p:nvPr/>
        </p:nvSpPr>
        <p:spPr>
          <a:xfrm>
            <a:off x="4875189" y="3631598"/>
            <a:ext cx="6951503" cy="8127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cs-CZ" sz="2000" b="1" dirty="0">
              <a:latin typeface="Josefin Sans Thin" panose="00000300000000000000" pitchFamily="2" charset="-18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1042090" y="1766651"/>
            <a:ext cx="994733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latin typeface="Josefin Sans Thin" panose="00000300000000000000" pitchFamily="2" charset="-18"/>
              </a:rPr>
              <a:t>BUDOVAT ZNAČKU, </a:t>
            </a:r>
          </a:p>
          <a:p>
            <a:r>
              <a:rPr lang="cs-CZ" b="1" dirty="0" smtClean="0">
                <a:latin typeface="Josefin Sans Thin" panose="00000300000000000000" pitchFamily="2" charset="-18"/>
              </a:rPr>
              <a:t>ZVYŠOVAT ZISK, </a:t>
            </a:r>
          </a:p>
          <a:p>
            <a:r>
              <a:rPr lang="cs-CZ" b="1" dirty="0" smtClean="0">
                <a:latin typeface="Josefin Sans Thin" panose="00000300000000000000" pitchFamily="2" charset="-18"/>
              </a:rPr>
              <a:t>SNIŽOVAT NÁKLADY NA REKLAMU</a:t>
            </a:r>
            <a:endParaRPr lang="cs-CZ" b="1" dirty="0">
              <a:latin typeface="Josefin Sans Thin" panose="00000300000000000000" pitchFamily="2" charset="-18"/>
            </a:endParaRPr>
          </a:p>
          <a:p>
            <a:endParaRPr lang="cs-CZ" sz="2400" b="1" dirty="0">
              <a:latin typeface="Josefin Sans Thin" panose="00000300000000000000" pitchFamily="2" charset="-18"/>
            </a:endParaRPr>
          </a:p>
          <a:p>
            <a:r>
              <a:rPr lang="cs-CZ" b="1" dirty="0" smtClean="0">
                <a:latin typeface="Josefin Sans Thin" panose="00000300000000000000" pitchFamily="2" charset="-18"/>
              </a:rPr>
              <a:t>Vyhledávání: </a:t>
            </a:r>
            <a:r>
              <a:rPr lang="cs-CZ" b="1" dirty="0">
                <a:latin typeface="Josefin Sans Thin" panose="00000300000000000000" pitchFamily="2" charset="-18"/>
              </a:rPr>
              <a:t>d</a:t>
            </a:r>
            <a:r>
              <a:rPr lang="cs-CZ" b="1" dirty="0" smtClean="0">
                <a:latin typeface="Josefin Sans Thin" panose="00000300000000000000" pitchFamily="2" charset="-18"/>
              </a:rPr>
              <a:t>íky PPC se zobrazíte všem, kteří vás hledají.</a:t>
            </a:r>
          </a:p>
          <a:p>
            <a:endParaRPr lang="cs-CZ" b="1" dirty="0" smtClean="0">
              <a:latin typeface="Josefin Sans Thin" panose="00000300000000000000" pitchFamily="2" charset="-18"/>
            </a:endParaRPr>
          </a:p>
          <a:p>
            <a:r>
              <a:rPr lang="cs-CZ" b="1" dirty="0" smtClean="0">
                <a:latin typeface="Josefin Sans Thin" panose="00000300000000000000" pitchFamily="2" charset="-18"/>
              </a:rPr>
              <a:t>Zobrazování: dostanete se do povědomí zobrazováním bannerů  na nejlepších stránkách.</a:t>
            </a:r>
          </a:p>
          <a:p>
            <a:endParaRPr lang="cs-CZ" b="1" dirty="0" smtClean="0">
              <a:latin typeface="Josefin Sans Thin" panose="00000300000000000000" pitchFamily="2" charset="-18"/>
            </a:endParaRPr>
          </a:p>
          <a:p>
            <a:r>
              <a:rPr lang="cs-CZ" b="1" dirty="0" err="1" smtClean="0">
                <a:latin typeface="Josefin Sans Thin" panose="00000300000000000000" pitchFamily="2" charset="-18"/>
              </a:rPr>
              <a:t>Remarketing</a:t>
            </a:r>
            <a:r>
              <a:rPr lang="cs-CZ" b="1" dirty="0" smtClean="0">
                <a:latin typeface="Josefin Sans Thin" panose="00000300000000000000" pitchFamily="2" charset="-18"/>
              </a:rPr>
              <a:t>: znovu se připomínáte, když někdo opustí stránku, nebo košík.</a:t>
            </a:r>
            <a:endParaRPr lang="cs-CZ" b="1" dirty="0">
              <a:latin typeface="Josefin Sans Thin" panose="00000300000000000000" pitchFamily="2" charset="-18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1042090" y="4920313"/>
            <a:ext cx="1013381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FFC000"/>
                </a:solidFill>
                <a:latin typeface="zeyada" panose="02000000000000000000" pitchFamily="2" charset="0"/>
              </a:rPr>
              <a:t>E-</a:t>
            </a:r>
            <a:r>
              <a:rPr lang="cs-CZ" sz="2800" b="1" dirty="0" err="1" smtClean="0">
                <a:solidFill>
                  <a:srgbClr val="FFC000"/>
                </a:solidFill>
                <a:latin typeface="zeyada" panose="02000000000000000000" pitchFamily="2" charset="0"/>
              </a:rPr>
              <a:t>shop</a:t>
            </a:r>
            <a:r>
              <a:rPr lang="cs-CZ" sz="2800" b="1" dirty="0" smtClean="0">
                <a:solidFill>
                  <a:srgbClr val="FFC000"/>
                </a:solidFill>
                <a:latin typeface="zeyada" panose="02000000000000000000" pitchFamily="2" charset="0"/>
              </a:rPr>
              <a:t>:</a:t>
            </a:r>
            <a:endParaRPr lang="cs-CZ" sz="2800" b="1" dirty="0">
              <a:solidFill>
                <a:srgbClr val="FFC000"/>
              </a:solidFill>
              <a:latin typeface="zeyada" panose="02000000000000000000" pitchFamily="2" charset="0"/>
            </a:endParaRPr>
          </a:p>
          <a:p>
            <a:r>
              <a:rPr lang="cs-CZ" sz="2000" b="1" dirty="0" smtClean="0">
                <a:latin typeface="zeyada" panose="02000000000000000000" pitchFamily="2" charset="0"/>
              </a:rPr>
              <a:t>Za </a:t>
            </a:r>
            <a:r>
              <a:rPr lang="cs-CZ" sz="2000" b="1" dirty="0" smtClean="0">
                <a:latin typeface="zeyada" panose="02000000000000000000" pitchFamily="2" charset="0"/>
              </a:rPr>
              <a:t>kredit </a:t>
            </a:r>
            <a:r>
              <a:rPr lang="cs-CZ" sz="2000" b="1" dirty="0" smtClean="0">
                <a:solidFill>
                  <a:srgbClr val="FFC000"/>
                </a:solidFill>
                <a:latin typeface="zeyada" panose="02000000000000000000" pitchFamily="2" charset="0"/>
              </a:rPr>
              <a:t>15 </a:t>
            </a:r>
            <a:r>
              <a:rPr lang="cs-CZ" sz="2000" b="1" dirty="0" smtClean="0">
                <a:solidFill>
                  <a:srgbClr val="FFC000"/>
                </a:solidFill>
                <a:latin typeface="zeyada" panose="02000000000000000000" pitchFamily="2" charset="0"/>
              </a:rPr>
              <a:t>000 Kč/</a:t>
            </a:r>
            <a:r>
              <a:rPr lang="cs-CZ" sz="2000" b="1" dirty="0" err="1" smtClean="0">
                <a:solidFill>
                  <a:srgbClr val="FFC000"/>
                </a:solidFill>
                <a:latin typeface="zeyada" panose="02000000000000000000" pitchFamily="2" charset="0"/>
              </a:rPr>
              <a:t>měs</a:t>
            </a:r>
            <a:r>
              <a:rPr lang="cs-CZ" sz="2000" b="1" dirty="0" smtClean="0">
                <a:solidFill>
                  <a:srgbClr val="FFC000"/>
                </a:solidFill>
                <a:latin typeface="zeyada" panose="02000000000000000000" pitchFamily="2" charset="0"/>
              </a:rPr>
              <a:t>. </a:t>
            </a:r>
            <a:r>
              <a:rPr lang="cs-CZ" sz="2000" b="1" dirty="0" smtClean="0">
                <a:latin typeface="zeyada" panose="02000000000000000000" pitchFamily="2" charset="0"/>
              </a:rPr>
              <a:t>Klient získal </a:t>
            </a:r>
            <a:r>
              <a:rPr lang="cs-CZ" sz="2000" b="1" dirty="0" smtClean="0">
                <a:solidFill>
                  <a:srgbClr val="FFC000"/>
                </a:solidFill>
                <a:latin typeface="zeyada" panose="02000000000000000000" pitchFamily="2" charset="0"/>
              </a:rPr>
              <a:t>52 objednávek </a:t>
            </a:r>
            <a:r>
              <a:rPr lang="cs-CZ" sz="2000" b="1" dirty="0" smtClean="0">
                <a:latin typeface="zeyada" panose="02000000000000000000" pitchFamily="2" charset="0"/>
              </a:rPr>
              <a:t>– obrat </a:t>
            </a:r>
            <a:r>
              <a:rPr lang="cs-CZ" sz="2000" b="1" dirty="0" smtClean="0">
                <a:solidFill>
                  <a:srgbClr val="FFC000"/>
                </a:solidFill>
                <a:latin typeface="zeyada" panose="02000000000000000000" pitchFamily="2" charset="0"/>
              </a:rPr>
              <a:t>109 000 Kč</a:t>
            </a:r>
            <a:r>
              <a:rPr lang="cs-CZ" sz="2000" b="1" dirty="0" smtClean="0">
                <a:latin typeface="zeyada" panose="02000000000000000000" pitchFamily="2" charset="0"/>
              </a:rPr>
              <a:t>.</a:t>
            </a:r>
          </a:p>
          <a:p>
            <a:r>
              <a:rPr lang="cs-CZ" sz="2000" b="1" dirty="0" smtClean="0">
                <a:latin typeface="zeyada" panose="02000000000000000000" pitchFamily="2" charset="0"/>
              </a:rPr>
              <a:t>Naše odměna </a:t>
            </a:r>
            <a:r>
              <a:rPr lang="cs-CZ" sz="2000" b="1" dirty="0" smtClean="0">
                <a:solidFill>
                  <a:srgbClr val="FFC000"/>
                </a:solidFill>
                <a:latin typeface="zeyada" panose="02000000000000000000" pitchFamily="2" charset="0"/>
              </a:rPr>
              <a:t>6 000 Kč</a:t>
            </a:r>
            <a:r>
              <a:rPr lang="cs-CZ" sz="2000" b="1" dirty="0" smtClean="0">
                <a:latin typeface="zeyada" panose="02000000000000000000" pitchFamily="2" charset="0"/>
              </a:rPr>
              <a:t>.</a:t>
            </a:r>
            <a:endParaRPr lang="cs-CZ" sz="2000" b="1" dirty="0" smtClean="0">
              <a:latin typeface="zeyad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823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8389856" y="245098"/>
            <a:ext cx="34502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800" dirty="0" smtClean="0">
                <a:solidFill>
                  <a:schemeClr val="bg1"/>
                </a:solidFill>
              </a:rPr>
              <a:t>VYUŽITÍ</a:t>
            </a:r>
          </a:p>
          <a:p>
            <a:pPr algn="r"/>
            <a:r>
              <a:rPr lang="cs-CZ" sz="2800" dirty="0" smtClean="0">
                <a:solidFill>
                  <a:schemeClr val="bg1"/>
                </a:solidFill>
              </a:rPr>
              <a:t>MĚŘENÝCH DAT</a:t>
            </a:r>
          </a:p>
        </p:txBody>
      </p:sp>
      <p:sp>
        <p:nvSpPr>
          <p:cNvPr id="7" name="Zástupný symbol pro obsah 7"/>
          <p:cNvSpPr txBox="1">
            <a:spLocks/>
          </p:cNvSpPr>
          <p:nvPr/>
        </p:nvSpPr>
        <p:spPr>
          <a:xfrm>
            <a:off x="4875189" y="3631598"/>
            <a:ext cx="6951503" cy="8127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cs-CZ" sz="2000" b="1" dirty="0">
              <a:latin typeface="Josefin Sans Thin" panose="00000300000000000000" pitchFamily="2" charset="-18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1291472" y="4478939"/>
            <a:ext cx="101338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FFC000"/>
                </a:solidFill>
                <a:latin typeface="zeyada" panose="02000000000000000000" pitchFamily="2" charset="0"/>
              </a:rPr>
              <a:t>Srozumitelný report</a:t>
            </a:r>
            <a:endParaRPr lang="cs-CZ" sz="2800" b="1" dirty="0">
              <a:solidFill>
                <a:srgbClr val="FFC000"/>
              </a:solidFill>
              <a:latin typeface="zeyada" panose="02000000000000000000" pitchFamily="2" charset="0"/>
            </a:endParaRPr>
          </a:p>
          <a:p>
            <a:r>
              <a:rPr lang="cs-CZ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zeyada" panose="02000000000000000000" pitchFamily="2" charset="0"/>
              </a:rPr>
              <a:t>Jednou měsíčně získáte cenná data a ta využijete v obchodní strategii.</a:t>
            </a:r>
            <a:endParaRPr lang="cs-CZ" sz="2800" b="1" dirty="0" smtClean="0">
              <a:latin typeface="zeyada" panose="02000000000000000000" pitchFamily="2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1291472" y="2043650"/>
            <a:ext cx="509990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latin typeface="Josefin Sans Thin" panose="00000300000000000000" pitchFamily="2" charset="-18"/>
              </a:rPr>
              <a:t>ZMĚŘÍME:</a:t>
            </a:r>
          </a:p>
          <a:p>
            <a:endParaRPr lang="cs-CZ" sz="2400" b="1" dirty="0">
              <a:latin typeface="Josefin Sans Thin" panose="00000300000000000000" pitchFamily="2" charset="-18"/>
            </a:endParaRPr>
          </a:p>
          <a:p>
            <a:pPr marL="342900" indent="-342900">
              <a:buFontTx/>
              <a:buChar char="-"/>
            </a:pPr>
            <a:r>
              <a:rPr lang="cs-CZ" sz="2400" b="1" dirty="0">
                <a:latin typeface="Josefin Sans Thin" panose="00000300000000000000" pitchFamily="2" charset="-18"/>
              </a:rPr>
              <a:t>kdo a kdy přišel na stránky,</a:t>
            </a:r>
          </a:p>
          <a:p>
            <a:pPr marL="342900" indent="-342900">
              <a:buFontTx/>
              <a:buChar char="-"/>
            </a:pPr>
            <a:r>
              <a:rPr lang="cs-CZ" sz="2400" b="1" dirty="0">
                <a:latin typeface="Josefin Sans Thin" panose="00000300000000000000" pitchFamily="2" charset="-18"/>
              </a:rPr>
              <a:t>odkud přišel, </a:t>
            </a:r>
          </a:p>
          <a:p>
            <a:pPr marL="342900" indent="-342900">
              <a:buFontTx/>
              <a:buChar char="-"/>
            </a:pPr>
            <a:r>
              <a:rPr lang="cs-CZ" sz="2400" b="1" dirty="0">
                <a:latin typeface="Josefin Sans Thin" panose="00000300000000000000" pitchFamily="2" charset="-18"/>
              </a:rPr>
              <a:t>na jaké stránce se zdržel nejdéle,</a:t>
            </a:r>
          </a:p>
          <a:p>
            <a:endParaRPr lang="cs-CZ" b="1" dirty="0">
              <a:latin typeface="Josefin Sans Thin" panose="00000300000000000000" pitchFamily="2" charset="-18"/>
            </a:endParaRPr>
          </a:p>
          <a:p>
            <a:endParaRPr lang="cs-CZ" b="1" dirty="0">
              <a:latin typeface="Josefin Sans Thin" panose="00000300000000000000" pitchFamily="2" charset="-18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6730738" y="2643813"/>
            <a:ext cx="40252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cs-CZ" sz="2400" b="1" dirty="0">
                <a:latin typeface="Josefin Sans Thin" panose="00000300000000000000" pitchFamily="2" charset="-18"/>
              </a:rPr>
              <a:t>jaké zařízení použil,</a:t>
            </a:r>
          </a:p>
          <a:p>
            <a:pPr marL="342900" indent="-342900">
              <a:buFontTx/>
              <a:buChar char="-"/>
            </a:pPr>
            <a:r>
              <a:rPr lang="cs-CZ" sz="2400" b="1" dirty="0">
                <a:latin typeface="Josefin Sans Thin" panose="00000300000000000000" pitchFamily="2" charset="-18"/>
              </a:rPr>
              <a:t>jestli nakoupil,</a:t>
            </a:r>
          </a:p>
          <a:p>
            <a:pPr marL="342900" indent="-342900">
              <a:buFontTx/>
              <a:buChar char="-"/>
            </a:pPr>
            <a:r>
              <a:rPr lang="cs-CZ" sz="2400" b="1" dirty="0">
                <a:latin typeface="Josefin Sans Thin" panose="00000300000000000000" pitchFamily="2" charset="-18"/>
              </a:rPr>
              <a:t>co </a:t>
            </a:r>
            <a:r>
              <a:rPr lang="cs-CZ" sz="2400" b="1" dirty="0" smtClean="0">
                <a:latin typeface="Josefin Sans Thin" panose="00000300000000000000" pitchFamily="2" charset="-18"/>
              </a:rPr>
              <a:t>nakoupil a další.</a:t>
            </a:r>
            <a:endParaRPr lang="cs-CZ" sz="2400" b="1" dirty="0">
              <a:latin typeface="Josefin Sans Thin" panose="000003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723888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8389856" y="245098"/>
            <a:ext cx="34502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800" dirty="0" smtClean="0">
                <a:solidFill>
                  <a:schemeClr val="bg1"/>
                </a:solidFill>
              </a:rPr>
              <a:t>FACEBOOK</a:t>
            </a:r>
          </a:p>
          <a:p>
            <a:pPr algn="r"/>
            <a:r>
              <a:rPr lang="cs-CZ" sz="2800" dirty="0" smtClean="0">
                <a:solidFill>
                  <a:schemeClr val="bg1"/>
                </a:solidFill>
              </a:rPr>
              <a:t>OBSAH A REKLAMA</a:t>
            </a:r>
            <a:endParaRPr lang="cs-CZ" sz="2800" dirty="0">
              <a:solidFill>
                <a:schemeClr val="bg1"/>
              </a:solidFill>
            </a:endParaRPr>
          </a:p>
        </p:txBody>
      </p:sp>
      <p:sp>
        <p:nvSpPr>
          <p:cNvPr id="7" name="Zástupný symbol pro obsah 7"/>
          <p:cNvSpPr txBox="1">
            <a:spLocks/>
          </p:cNvSpPr>
          <p:nvPr/>
        </p:nvSpPr>
        <p:spPr>
          <a:xfrm>
            <a:off x="4875189" y="3631598"/>
            <a:ext cx="6951503" cy="8127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cs-CZ" sz="2000" b="1" dirty="0">
              <a:latin typeface="Josefin Sans Thin" panose="00000300000000000000" pitchFamily="2" charset="-18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1027521" y="4975373"/>
            <a:ext cx="9530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FFC000"/>
                </a:solidFill>
                <a:latin typeface="zeyada" panose="02000000000000000000" pitchFamily="2" charset="0"/>
              </a:rPr>
              <a:t>4,8 milionu fanoušků v ČR! </a:t>
            </a:r>
            <a:endParaRPr lang="cs-CZ" sz="2400" b="1" dirty="0">
              <a:solidFill>
                <a:srgbClr val="FFC000"/>
              </a:solidFill>
              <a:latin typeface="zeyada" panose="02000000000000000000" pitchFamily="2" charset="0"/>
            </a:endParaRPr>
          </a:p>
          <a:p>
            <a:r>
              <a:rPr lang="cs-CZ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zeyada" panose="02000000000000000000" pitchFamily="2" charset="0"/>
              </a:rPr>
              <a:t>Ukažte skutečné příběhy, mluvte s klienty a fanoušky přímo</a:t>
            </a:r>
            <a:r>
              <a:rPr lang="cs-CZ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zeyada" panose="02000000000000000000" pitchFamily="2" charset="0"/>
              </a:rPr>
              <a:t>.</a:t>
            </a:r>
            <a:endParaRPr lang="cs-CZ" sz="3200" b="1" dirty="0" smtClean="0">
              <a:latin typeface="zeyada" panose="02000000000000000000" pitchFamily="2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1027521" y="2877015"/>
            <a:ext cx="107991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Josefin Sans Thin" panose="00000300000000000000" pitchFamily="2" charset="-18"/>
              </a:rPr>
              <a:t>FB se mění a my na to reagujeme.</a:t>
            </a:r>
          </a:p>
          <a:p>
            <a:r>
              <a:rPr lang="cs-CZ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Josefin Sans Thin" panose="00000300000000000000" pitchFamily="2" charset="-18"/>
              </a:rPr>
              <a:t>Důležitý je obsah = zábava, aktuální informace a pohoda.</a:t>
            </a:r>
          </a:p>
          <a:p>
            <a:endParaRPr lang="cs-CZ" sz="2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Josefin Sans Thin" panose="00000300000000000000" pitchFamily="2" charset="-18"/>
            </a:endParaRPr>
          </a:p>
          <a:p>
            <a:r>
              <a:rPr lang="cs-CZ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Josefin Sans Thin" panose="00000300000000000000" pitchFamily="2" charset="-18"/>
              </a:rPr>
              <a:t>Píšeme, fotíme, komunikujeme s </a:t>
            </a:r>
            <a:r>
              <a:rPr lang="cs-CZ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Josefin Sans Thin" panose="00000300000000000000" pitchFamily="2" charset="-18"/>
              </a:rPr>
              <a:t>fans</a:t>
            </a:r>
            <a:r>
              <a:rPr lang="cs-CZ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Josefin Sans Thin" panose="00000300000000000000" pitchFamily="2" charset="-18"/>
              </a:rPr>
              <a:t>, realizujeme soutěže a děláme reklamu na FB.</a:t>
            </a:r>
          </a:p>
          <a:p>
            <a:endParaRPr lang="cs-CZ" sz="2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Josefin Sans Thin" panose="00000300000000000000" pitchFamily="2" charset="-18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37" y="1197203"/>
            <a:ext cx="3211222" cy="1958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101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8389856" y="245098"/>
            <a:ext cx="34502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800" dirty="0" smtClean="0">
                <a:solidFill>
                  <a:schemeClr val="bg1"/>
                </a:solidFill>
              </a:rPr>
              <a:t>UKÁZKY</a:t>
            </a:r>
          </a:p>
          <a:p>
            <a:pPr algn="r"/>
            <a:r>
              <a:rPr lang="cs-CZ" sz="2800" dirty="0" smtClean="0">
                <a:solidFill>
                  <a:schemeClr val="bg1"/>
                </a:solidFill>
              </a:rPr>
              <a:t>OBSAHU SOC. SÍTÍ</a:t>
            </a:r>
            <a:endParaRPr lang="cs-CZ" sz="2800" dirty="0">
              <a:solidFill>
                <a:schemeClr val="bg1"/>
              </a:solidFill>
            </a:endParaRPr>
          </a:p>
        </p:txBody>
      </p:sp>
      <p:sp>
        <p:nvSpPr>
          <p:cNvPr id="7" name="Zástupný symbol pro obsah 7"/>
          <p:cNvSpPr txBox="1">
            <a:spLocks/>
          </p:cNvSpPr>
          <p:nvPr/>
        </p:nvSpPr>
        <p:spPr>
          <a:xfrm>
            <a:off x="4875189" y="3631598"/>
            <a:ext cx="6951503" cy="8127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cs-CZ" sz="2000" b="1" dirty="0">
              <a:latin typeface="Josefin Sans Thin" panose="00000300000000000000" pitchFamily="2" charset="-18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73" y="1973473"/>
            <a:ext cx="3310722" cy="331624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577" y="1973473"/>
            <a:ext cx="3321882" cy="332742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1841" y="1973473"/>
            <a:ext cx="3321882" cy="3327428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708123" y="5648491"/>
            <a:ext cx="1018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i="0" dirty="0" smtClean="0">
                <a:solidFill>
                  <a:srgbClr val="FFC000"/>
                </a:solidFill>
                <a:latin typeface="zeyada" panose="02000000000000000000" pitchFamily="2" charset="0"/>
              </a:rPr>
              <a:t>Výhoda! </a:t>
            </a:r>
          </a:p>
          <a:p>
            <a:r>
              <a:rPr lang="cs-CZ" sz="2400" b="1" i="0" dirty="0" smtClean="0">
                <a:latin typeface="zeyada" panose="02000000000000000000" pitchFamily="2" charset="0"/>
              </a:rPr>
              <a:t>Že dal někdo LIKE uvidí jeho přátelé na své ZDI = řetězová reakce.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73" y="1857080"/>
            <a:ext cx="861852" cy="525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686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Zástupný symbol pro obsah 9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359" y="917791"/>
            <a:ext cx="4910169" cy="3499751"/>
          </a:xfrm>
        </p:spPr>
      </p:pic>
      <p:sp>
        <p:nvSpPr>
          <p:cNvPr id="15" name="TextovéPole 14"/>
          <p:cNvSpPr txBox="1"/>
          <p:nvPr/>
        </p:nvSpPr>
        <p:spPr>
          <a:xfrm>
            <a:off x="3421983" y="4311738"/>
            <a:ext cx="82989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smtClean="0">
                <a:latin typeface="zeyada" panose="02000000000000000000" pitchFamily="2" charset="0"/>
              </a:rPr>
              <a:t>Vaše prezentace na internetu je naše práce.</a:t>
            </a:r>
            <a:endParaRPr lang="cs-CZ" sz="3600" dirty="0">
              <a:latin typeface="zeyad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876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8389856" y="245098"/>
            <a:ext cx="34502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800" dirty="0" smtClean="0">
                <a:solidFill>
                  <a:schemeClr val="bg1"/>
                </a:solidFill>
              </a:rPr>
              <a:t>INSTAGRAM</a:t>
            </a:r>
          </a:p>
          <a:p>
            <a:pPr algn="r"/>
            <a:r>
              <a:rPr lang="cs-CZ" sz="2800" dirty="0" smtClean="0">
                <a:solidFill>
                  <a:schemeClr val="bg1"/>
                </a:solidFill>
              </a:rPr>
              <a:t>OBSAH A REKLAMA</a:t>
            </a:r>
            <a:endParaRPr lang="cs-CZ" sz="2800" dirty="0">
              <a:solidFill>
                <a:schemeClr val="bg1"/>
              </a:solidFill>
            </a:endParaRPr>
          </a:p>
        </p:txBody>
      </p:sp>
      <p:sp>
        <p:nvSpPr>
          <p:cNvPr id="7" name="Zástupný symbol pro obsah 7"/>
          <p:cNvSpPr txBox="1">
            <a:spLocks/>
          </p:cNvSpPr>
          <p:nvPr/>
        </p:nvSpPr>
        <p:spPr>
          <a:xfrm>
            <a:off x="4875189" y="3631598"/>
            <a:ext cx="6951503" cy="8127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cs-CZ" sz="2000" b="1" dirty="0">
              <a:latin typeface="Josefin Sans Thin" panose="00000300000000000000" pitchFamily="2" charset="-18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1267841" y="5141488"/>
            <a:ext cx="9530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FFC000"/>
                </a:solidFill>
                <a:latin typeface="zeyada" panose="02000000000000000000" pitchFamily="2" charset="0"/>
              </a:rPr>
              <a:t>To se hodí! </a:t>
            </a:r>
            <a:endParaRPr lang="cs-CZ" sz="2800" b="1" dirty="0">
              <a:solidFill>
                <a:srgbClr val="FFC000"/>
              </a:solidFill>
              <a:latin typeface="zeyada" panose="02000000000000000000" pitchFamily="2" charset="0"/>
            </a:endParaRPr>
          </a:p>
          <a:p>
            <a:r>
              <a:rPr lang="cs-CZ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zeyada" panose="02000000000000000000" pitchFamily="2" charset="0"/>
              </a:rPr>
              <a:t>Jsme posedlí </a:t>
            </a:r>
            <a:r>
              <a:rPr lang="cs-CZ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zeyada" panose="02000000000000000000" pitchFamily="2" charset="0"/>
              </a:rPr>
              <a:t>INSTAblogerkami</a:t>
            </a:r>
            <a:r>
              <a:rPr lang="cs-CZ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zeyada" panose="02000000000000000000" pitchFamily="2" charset="0"/>
              </a:rPr>
              <a:t> a jsme s nimi v kontaktu.</a:t>
            </a:r>
            <a:endParaRPr lang="cs-CZ" sz="2800" b="1" dirty="0" smtClean="0">
              <a:latin typeface="zeyada" panose="02000000000000000000" pitchFamily="2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4081808" y="2358300"/>
            <a:ext cx="718717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Josefin Sans Thin" panose="00000300000000000000" pitchFamily="2" charset="-18"/>
              </a:rPr>
              <a:t>FASHION, STYLE, GOSSIPS…</a:t>
            </a:r>
          </a:p>
          <a:p>
            <a:r>
              <a:rPr lang="cs-CZ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Josefin Sans Thin" panose="00000300000000000000" pitchFamily="2" charset="-18"/>
              </a:rPr>
              <a:t>Nezůstaňte pozadu. </a:t>
            </a:r>
            <a:r>
              <a:rPr lang="cs-CZ" sz="2400" b="1" dirty="0" smtClean="0">
                <a:latin typeface="Josefin Sans Thin" panose="00000300000000000000" pitchFamily="2" charset="-18"/>
              </a:rPr>
              <a:t>#</a:t>
            </a:r>
            <a:r>
              <a:rPr lang="cs-CZ" sz="2400" b="1" dirty="0" err="1" smtClean="0">
                <a:latin typeface="Josefin Sans Thin" panose="00000300000000000000" pitchFamily="2" charset="-18"/>
              </a:rPr>
              <a:t>zacniuzdnes</a:t>
            </a:r>
            <a:endParaRPr lang="cs-CZ" sz="2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Josefin Sans Thin" panose="00000300000000000000" pitchFamily="2" charset="-18"/>
            </a:endParaRPr>
          </a:p>
          <a:p>
            <a:endParaRPr lang="cs-CZ" sz="2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Josefin Sans Thin" panose="00000300000000000000" pitchFamily="2" charset="-18"/>
            </a:endParaRPr>
          </a:p>
          <a:p>
            <a:r>
              <a:rPr lang="cs-CZ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Josefin Sans Thin" panose="00000300000000000000" pitchFamily="2" charset="-18"/>
              </a:rPr>
              <a:t>Na </a:t>
            </a:r>
            <a:r>
              <a:rPr lang="cs-CZ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Josefin Sans Thin" panose="00000300000000000000" pitchFamily="2" charset="-18"/>
              </a:rPr>
              <a:t>Instagramu</a:t>
            </a:r>
            <a:r>
              <a:rPr lang="cs-CZ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Josefin Sans Thin" panose="00000300000000000000" pitchFamily="2" charset="-18"/>
              </a:rPr>
              <a:t> jsou zájemci o značky, různé životní styly, ale především o trendy, módu, cestování. </a:t>
            </a:r>
          </a:p>
          <a:p>
            <a:endParaRPr lang="cs-CZ" sz="2400" b="1" dirty="0">
              <a:solidFill>
                <a:schemeClr val="tx1">
                  <a:lumMod val="75000"/>
                  <a:lumOff val="25000"/>
                </a:schemeClr>
              </a:solidFill>
              <a:latin typeface="Josefin Sans Thin" panose="00000300000000000000" pitchFamily="2" charset="-18"/>
            </a:endParaRPr>
          </a:p>
          <a:p>
            <a:endParaRPr lang="cs-CZ" sz="3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Josefin Sans Thin" panose="00000300000000000000" pitchFamily="2" charset="-18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243" y="2554663"/>
            <a:ext cx="1783651" cy="1739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090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8389856" y="245098"/>
            <a:ext cx="34502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800" dirty="0" smtClean="0">
                <a:solidFill>
                  <a:schemeClr val="bg1"/>
                </a:solidFill>
              </a:rPr>
              <a:t>INSTAGRAM</a:t>
            </a:r>
          </a:p>
          <a:p>
            <a:pPr algn="r"/>
            <a:r>
              <a:rPr lang="cs-CZ" sz="2800" dirty="0" smtClean="0">
                <a:solidFill>
                  <a:schemeClr val="bg1"/>
                </a:solidFill>
              </a:rPr>
              <a:t>OBSAH A REKLAMA</a:t>
            </a:r>
            <a:endParaRPr lang="cs-CZ" sz="2800" dirty="0">
              <a:solidFill>
                <a:schemeClr val="bg1"/>
              </a:solidFill>
            </a:endParaRPr>
          </a:p>
        </p:txBody>
      </p:sp>
      <p:sp>
        <p:nvSpPr>
          <p:cNvPr id="7" name="Zástupný symbol pro obsah 7"/>
          <p:cNvSpPr txBox="1">
            <a:spLocks/>
          </p:cNvSpPr>
          <p:nvPr/>
        </p:nvSpPr>
        <p:spPr>
          <a:xfrm>
            <a:off x="4875189" y="3631598"/>
            <a:ext cx="6951503" cy="8127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cs-CZ" sz="2000" b="1" dirty="0">
              <a:latin typeface="Josefin Sans Thin" panose="00000300000000000000" pitchFamily="2" charset="-18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07" y="1036948"/>
            <a:ext cx="10058400" cy="5657850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 rot="470955">
            <a:off x="1428376" y="1103304"/>
            <a:ext cx="19466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zeyada" panose="02000000000000000000" pitchFamily="2" charset="0"/>
              </a:rPr>
              <a:t>Jsme tu my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4045606" y="973117"/>
            <a:ext cx="19357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zeyada" panose="02000000000000000000" pitchFamily="2" charset="0"/>
              </a:rPr>
              <a:t>Vtipné </a:t>
            </a:r>
            <a:r>
              <a:rPr lang="cs-CZ" sz="3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zeyada" panose="02000000000000000000" pitchFamily="2" charset="0"/>
              </a:rPr>
              <a:t>sprost</a:t>
            </a:r>
            <a:r>
              <a:rPr lang="cs-CZ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zeyada" panose="02000000000000000000" pitchFamily="2" charset="0"/>
              </a:rPr>
              <a:t>´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5013456" y="1465560"/>
            <a:ext cx="9679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zeyada" panose="02000000000000000000" pitchFamily="2" charset="0"/>
              </a:rPr>
              <a:t>andy</a:t>
            </a:r>
            <a:endParaRPr lang="cs-CZ" sz="3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zeyada" panose="02000000000000000000" pitchFamily="2" charset="0"/>
            </a:endParaRPr>
          </a:p>
        </p:txBody>
      </p:sp>
      <p:sp>
        <p:nvSpPr>
          <p:cNvPr id="14" name="TextovéPole 13"/>
          <p:cNvSpPr txBox="1"/>
          <p:nvPr/>
        </p:nvSpPr>
        <p:spPr>
          <a:xfrm rot="20799125">
            <a:off x="6358293" y="539011"/>
            <a:ext cx="2297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zeyada" panose="02000000000000000000" pitchFamily="2" charset="0"/>
              </a:rPr>
              <a:t>A maminy</a:t>
            </a:r>
            <a:r>
              <a:rPr lang="cs-CZ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zeyada" panose="02000000000000000000" pitchFamily="2" charset="0"/>
              </a:rPr>
              <a:t>…</a:t>
            </a:r>
          </a:p>
        </p:txBody>
      </p:sp>
      <p:sp>
        <p:nvSpPr>
          <p:cNvPr id="15" name="TextovéPole 14"/>
          <p:cNvSpPr txBox="1"/>
          <p:nvPr/>
        </p:nvSpPr>
        <p:spPr>
          <a:xfrm rot="312972">
            <a:off x="10528890" y="3781205"/>
            <a:ext cx="19466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zeyada" panose="02000000000000000000" pitchFamily="2" charset="0"/>
              </a:rPr>
              <a:t>+ 1,5 </a:t>
            </a:r>
            <a:r>
              <a:rPr lang="cs-CZ" sz="3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zeyada" panose="02000000000000000000" pitchFamily="2" charset="0"/>
              </a:rPr>
              <a:t>mio</a:t>
            </a:r>
            <a:endParaRPr lang="cs-CZ" sz="3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zeyada" panose="02000000000000000000" pitchFamily="2" charset="0"/>
            </a:endParaRPr>
          </a:p>
          <a:p>
            <a:r>
              <a:rPr lang="cs-CZ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zeyada" panose="02000000000000000000" pitchFamily="2" charset="0"/>
              </a:rPr>
              <a:t>dalších!</a:t>
            </a:r>
          </a:p>
        </p:txBody>
      </p:sp>
    </p:spTree>
    <p:extLst>
      <p:ext uri="{BB962C8B-B14F-4D97-AF65-F5344CB8AC3E}">
        <p14:creationId xmlns:p14="http://schemas.microsoft.com/office/powerpoint/2010/main" val="3851970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8389856" y="245098"/>
            <a:ext cx="34502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800" dirty="0" smtClean="0">
                <a:solidFill>
                  <a:schemeClr val="bg1"/>
                </a:solidFill>
              </a:rPr>
              <a:t>GRAFIKA</a:t>
            </a:r>
          </a:p>
          <a:p>
            <a:pPr algn="r"/>
            <a:r>
              <a:rPr lang="cs-CZ" sz="2800" dirty="0" smtClean="0">
                <a:solidFill>
                  <a:schemeClr val="bg1"/>
                </a:solidFill>
              </a:rPr>
              <a:t>BANNERY</a:t>
            </a:r>
            <a:endParaRPr lang="cs-CZ" sz="2800" dirty="0">
              <a:solidFill>
                <a:schemeClr val="bg1"/>
              </a:solidFill>
            </a:endParaRPr>
          </a:p>
        </p:txBody>
      </p:sp>
      <p:sp>
        <p:nvSpPr>
          <p:cNvPr id="7" name="Zástupný symbol pro obsah 7"/>
          <p:cNvSpPr txBox="1">
            <a:spLocks/>
          </p:cNvSpPr>
          <p:nvPr/>
        </p:nvSpPr>
        <p:spPr>
          <a:xfrm>
            <a:off x="4875189" y="3631598"/>
            <a:ext cx="6951503" cy="8127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cs-CZ" sz="2000" b="1" dirty="0">
              <a:latin typeface="Josefin Sans Thin" panose="00000300000000000000" pitchFamily="2" charset="-18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59" y="1836603"/>
            <a:ext cx="6289567" cy="440269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830" y="1836603"/>
            <a:ext cx="3739035" cy="466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701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8389856" y="245098"/>
            <a:ext cx="34502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800" dirty="0" smtClean="0">
                <a:solidFill>
                  <a:schemeClr val="bg1"/>
                </a:solidFill>
              </a:rPr>
              <a:t>GRAFIKA</a:t>
            </a:r>
          </a:p>
          <a:p>
            <a:pPr algn="r"/>
            <a:r>
              <a:rPr lang="cs-CZ" sz="2800" dirty="0" smtClean="0">
                <a:solidFill>
                  <a:schemeClr val="bg1"/>
                </a:solidFill>
              </a:rPr>
              <a:t>LOGA</a:t>
            </a:r>
            <a:endParaRPr lang="cs-CZ" sz="2800" dirty="0">
              <a:solidFill>
                <a:schemeClr val="bg1"/>
              </a:solidFill>
            </a:endParaRPr>
          </a:p>
        </p:txBody>
      </p:sp>
      <p:sp>
        <p:nvSpPr>
          <p:cNvPr id="7" name="Zástupný symbol pro obsah 7"/>
          <p:cNvSpPr txBox="1">
            <a:spLocks/>
          </p:cNvSpPr>
          <p:nvPr/>
        </p:nvSpPr>
        <p:spPr>
          <a:xfrm>
            <a:off x="4875189" y="3631598"/>
            <a:ext cx="6951503" cy="8127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cs-CZ" sz="2000" b="1" dirty="0">
              <a:latin typeface="Josefin Sans Thin" panose="00000300000000000000" pitchFamily="2" charset="-18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258" y="1594066"/>
            <a:ext cx="7297473" cy="501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501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8389856" y="245098"/>
            <a:ext cx="34502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800" dirty="0" smtClean="0">
                <a:solidFill>
                  <a:schemeClr val="bg1"/>
                </a:solidFill>
              </a:rPr>
              <a:t>GRAFIKA</a:t>
            </a:r>
          </a:p>
          <a:p>
            <a:pPr algn="r"/>
            <a:r>
              <a:rPr lang="cs-CZ" sz="2800" dirty="0" smtClean="0">
                <a:solidFill>
                  <a:schemeClr val="bg1"/>
                </a:solidFill>
              </a:rPr>
              <a:t>LOGA</a:t>
            </a:r>
            <a:endParaRPr lang="cs-CZ" sz="2800" dirty="0">
              <a:solidFill>
                <a:schemeClr val="bg1"/>
              </a:solidFill>
            </a:endParaRPr>
          </a:p>
        </p:txBody>
      </p:sp>
      <p:sp>
        <p:nvSpPr>
          <p:cNvPr id="7" name="Zástupný symbol pro obsah 7"/>
          <p:cNvSpPr txBox="1">
            <a:spLocks/>
          </p:cNvSpPr>
          <p:nvPr/>
        </p:nvSpPr>
        <p:spPr>
          <a:xfrm>
            <a:off x="4875189" y="3631598"/>
            <a:ext cx="6951503" cy="8127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cs-CZ" sz="2000" b="1" dirty="0">
              <a:latin typeface="Josefin Sans Thin" panose="00000300000000000000" pitchFamily="2" charset="-18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378" y="1264740"/>
            <a:ext cx="12308378" cy="559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120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8389856" y="245098"/>
            <a:ext cx="34502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800" dirty="0" smtClean="0">
                <a:solidFill>
                  <a:schemeClr val="bg1"/>
                </a:solidFill>
              </a:rPr>
              <a:t>DĚKUJEME</a:t>
            </a:r>
            <a:endParaRPr lang="cs-CZ" sz="2800" dirty="0">
              <a:solidFill>
                <a:schemeClr val="bg1"/>
              </a:solidFill>
            </a:endParaRPr>
          </a:p>
        </p:txBody>
      </p:sp>
      <p:sp>
        <p:nvSpPr>
          <p:cNvPr id="7" name="Zástupný symbol pro obsah 7"/>
          <p:cNvSpPr txBox="1">
            <a:spLocks/>
          </p:cNvSpPr>
          <p:nvPr/>
        </p:nvSpPr>
        <p:spPr>
          <a:xfrm>
            <a:off x="4875189" y="3631598"/>
            <a:ext cx="6951503" cy="8127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cs-CZ" sz="2000" b="1" dirty="0">
              <a:latin typeface="Josefin Sans Thin" panose="00000300000000000000" pitchFamily="2" charset="-18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2661500" y="3108378"/>
            <a:ext cx="9530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FFC000"/>
                </a:solidFill>
                <a:latin typeface="zeyada" panose="02000000000000000000" pitchFamily="2" charset="0"/>
              </a:rPr>
              <a:t>JSME NA KONCI, DĚKUJEME ZA POZORNOST!</a:t>
            </a:r>
            <a:endParaRPr lang="cs-CZ" sz="2800" b="1" dirty="0">
              <a:solidFill>
                <a:srgbClr val="FFC000"/>
              </a:solidFill>
              <a:latin typeface="zeyada" panose="02000000000000000000" pitchFamily="2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2661500" y="3824568"/>
            <a:ext cx="66498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zeyada" panose="02000000000000000000" pitchFamily="2" charset="0"/>
              </a:rPr>
              <a:t>Na konci nás nemusíte hodnotit, stačí, když se ozvete.</a:t>
            </a:r>
            <a:endParaRPr lang="cs-CZ" sz="2400" b="1" dirty="0" smtClean="0">
              <a:latin typeface="zeyad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8114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7"/>
          <p:cNvSpPr txBox="1">
            <a:spLocks/>
          </p:cNvSpPr>
          <p:nvPr/>
        </p:nvSpPr>
        <p:spPr>
          <a:xfrm>
            <a:off x="4875189" y="3631598"/>
            <a:ext cx="6951503" cy="8127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cs-CZ" sz="2000" b="1" dirty="0">
              <a:latin typeface="Josefin Sans Thin" panose="000003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554177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1149799" y="2877833"/>
            <a:ext cx="10496332" cy="2857950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cs-CZ" sz="2000" b="1" dirty="0">
                <a:latin typeface="Josefin Sans Thin" panose="00000300000000000000" pitchFamily="2" charset="-18"/>
              </a:rPr>
              <a:t>k</a:t>
            </a:r>
            <a:r>
              <a:rPr lang="cs-CZ" sz="2000" b="1" dirty="0" smtClean="0">
                <a:latin typeface="Josefin Sans Thin" panose="00000300000000000000" pitchFamily="2" charset="-18"/>
              </a:rPr>
              <a:t>do jsme</a:t>
            </a:r>
          </a:p>
          <a:p>
            <a:pPr marL="457200" indent="-457200">
              <a:buAutoNum type="arabicPeriod"/>
            </a:pPr>
            <a:r>
              <a:rPr lang="cs-CZ" sz="2000" b="1" dirty="0">
                <a:latin typeface="Josefin Sans Thin" panose="00000300000000000000" pitchFamily="2" charset="-18"/>
              </a:rPr>
              <a:t>d</a:t>
            </a:r>
            <a:r>
              <a:rPr lang="cs-CZ" sz="2000" b="1" dirty="0" smtClean="0">
                <a:latin typeface="Josefin Sans Thin" panose="00000300000000000000" pitchFamily="2" charset="-18"/>
              </a:rPr>
              <a:t>igitální marketing</a:t>
            </a:r>
          </a:p>
          <a:p>
            <a:pPr marL="457200" indent="-457200">
              <a:buAutoNum type="arabicPeriod"/>
            </a:pPr>
            <a:r>
              <a:rPr lang="cs-CZ" sz="2000" b="1" dirty="0" smtClean="0">
                <a:latin typeface="Josefin Sans Thin" panose="00000300000000000000" pitchFamily="2" charset="-18"/>
              </a:rPr>
              <a:t>výkonnostní marketing (Google </a:t>
            </a:r>
            <a:r>
              <a:rPr lang="cs-CZ" sz="2000" b="1" dirty="0" err="1" smtClean="0">
                <a:latin typeface="Josefin Sans Thin" panose="00000300000000000000" pitchFamily="2" charset="-18"/>
              </a:rPr>
              <a:t>Adwords</a:t>
            </a:r>
            <a:r>
              <a:rPr lang="cs-CZ" sz="2000" b="1" dirty="0" smtClean="0">
                <a:latin typeface="Josefin Sans Thin" panose="00000300000000000000" pitchFamily="2" charset="-18"/>
              </a:rPr>
              <a:t>, Google nákupy, Seznam </a:t>
            </a:r>
            <a:r>
              <a:rPr lang="cs-CZ" sz="2000" b="1" dirty="0" err="1" smtClean="0">
                <a:latin typeface="Josefin Sans Thin" panose="00000300000000000000" pitchFamily="2" charset="-18"/>
              </a:rPr>
              <a:t>Sklik</a:t>
            </a:r>
            <a:r>
              <a:rPr lang="cs-CZ" sz="2000" b="1" dirty="0" smtClean="0">
                <a:latin typeface="Josefin Sans Thin" panose="00000300000000000000" pitchFamily="2" charset="-18"/>
              </a:rPr>
              <a:t>, Zboží.cz)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cs-CZ" sz="2000" b="1" dirty="0">
                <a:latin typeface="Josefin Sans Thin" panose="00000300000000000000" pitchFamily="2" charset="-18"/>
              </a:rPr>
              <a:t>případová studie, </a:t>
            </a:r>
            <a:r>
              <a:rPr lang="cs-CZ" sz="2000" b="1" dirty="0" smtClean="0">
                <a:latin typeface="Josefin Sans Thin" panose="00000300000000000000" pitchFamily="2" charset="-18"/>
              </a:rPr>
              <a:t>reference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cs-CZ" sz="2000" b="1" dirty="0" smtClean="0">
                <a:latin typeface="Josefin Sans Thin" panose="00000300000000000000" pitchFamily="2" charset="-18"/>
              </a:rPr>
              <a:t>ceny</a:t>
            </a:r>
            <a:endParaRPr lang="cs-CZ" sz="2000" b="1" dirty="0" smtClean="0">
              <a:latin typeface="Josefin Sans Thin" panose="00000300000000000000" pitchFamily="2" charset="-18"/>
            </a:endParaRPr>
          </a:p>
          <a:p>
            <a:pPr marL="457200" indent="-457200">
              <a:buAutoNum type="arabicPeriod"/>
            </a:pPr>
            <a:r>
              <a:rPr lang="cs-CZ" sz="2000" b="1" dirty="0" smtClean="0">
                <a:latin typeface="Josefin Sans Thin" panose="00000300000000000000" pitchFamily="2" charset="-18"/>
              </a:rPr>
              <a:t>sociální sítě (</a:t>
            </a:r>
            <a:r>
              <a:rPr lang="cs-CZ" sz="2000" b="1" dirty="0" err="1" smtClean="0">
                <a:latin typeface="Josefin Sans Thin" panose="00000300000000000000" pitchFamily="2" charset="-18"/>
              </a:rPr>
              <a:t>YouTube</a:t>
            </a:r>
            <a:r>
              <a:rPr lang="cs-CZ" sz="2000" b="1" dirty="0" smtClean="0">
                <a:latin typeface="Josefin Sans Thin" panose="00000300000000000000" pitchFamily="2" charset="-18"/>
              </a:rPr>
              <a:t>, </a:t>
            </a:r>
            <a:r>
              <a:rPr lang="cs-CZ" sz="2000" b="1" dirty="0" err="1" smtClean="0">
                <a:latin typeface="Josefin Sans Thin" panose="00000300000000000000" pitchFamily="2" charset="-18"/>
              </a:rPr>
              <a:t>Facebook</a:t>
            </a:r>
            <a:r>
              <a:rPr lang="cs-CZ" sz="2000" b="1" dirty="0" smtClean="0">
                <a:latin typeface="Josefin Sans Thin" panose="00000300000000000000" pitchFamily="2" charset="-18"/>
              </a:rPr>
              <a:t>, </a:t>
            </a:r>
            <a:r>
              <a:rPr lang="cs-CZ" sz="2000" b="1" dirty="0" err="1" smtClean="0">
                <a:latin typeface="Josefin Sans Thin" panose="00000300000000000000" pitchFamily="2" charset="-18"/>
              </a:rPr>
              <a:t>Instagram</a:t>
            </a:r>
            <a:r>
              <a:rPr lang="cs-CZ" sz="2000" b="1" dirty="0" smtClean="0">
                <a:latin typeface="Josefin Sans Thin" panose="00000300000000000000" pitchFamily="2" charset="-18"/>
              </a:rPr>
              <a:t>)</a:t>
            </a:r>
          </a:p>
          <a:p>
            <a:pPr marL="457200" indent="-457200">
              <a:buAutoNum type="arabicPeriod"/>
            </a:pPr>
            <a:r>
              <a:rPr lang="cs-CZ" sz="2000" b="1" dirty="0" smtClean="0">
                <a:latin typeface="Josefin Sans Thin" panose="00000300000000000000" pitchFamily="2" charset="-18"/>
              </a:rPr>
              <a:t>kontakt</a:t>
            </a:r>
          </a:p>
          <a:p>
            <a:pPr marL="457200" indent="-457200">
              <a:buAutoNum type="arabicPeriod"/>
            </a:pPr>
            <a:endParaRPr lang="cs-CZ" sz="2000" b="1" dirty="0" smtClean="0">
              <a:latin typeface="Josefin Sans Thin" panose="00000300000000000000" pitchFamily="2" charset="-18"/>
            </a:endParaRPr>
          </a:p>
          <a:p>
            <a:pPr marL="457200" indent="-457200">
              <a:buAutoNum type="arabicPeriod"/>
            </a:pPr>
            <a:endParaRPr lang="cs-CZ" sz="2000" b="1" dirty="0">
              <a:latin typeface="Josefin Sans Thin" panose="00000300000000000000" pitchFamily="2" charset="-18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1593129" y="2230214"/>
            <a:ext cx="38005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latin typeface="zeyada" panose="02000000000000000000" pitchFamily="2" charset="0"/>
              </a:rPr>
              <a:t>O čem to bude…</a:t>
            </a:r>
            <a:endParaRPr lang="cs-CZ" sz="2400" b="1" dirty="0">
              <a:latin typeface="zeyad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70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1121790" y="2686639"/>
            <a:ext cx="10548594" cy="285872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cs-CZ" sz="2000" b="1" dirty="0" smtClean="0">
              <a:latin typeface="Josefin Sans Thin" panose="00000300000000000000" pitchFamily="2" charset="-18"/>
            </a:endParaRPr>
          </a:p>
          <a:p>
            <a:pPr marL="0" indent="0" algn="just">
              <a:buNone/>
            </a:pPr>
            <a:r>
              <a:rPr lang="cs-CZ" sz="2000" b="1" dirty="0" smtClean="0">
                <a:latin typeface="Josefin Sans Thin" panose="00000300000000000000" pitchFamily="2" charset="-18"/>
              </a:rPr>
              <a:t>Marketingem se zabýváme už 9 let. </a:t>
            </a:r>
          </a:p>
          <a:p>
            <a:pPr marL="0" indent="0" algn="just">
              <a:buNone/>
            </a:pPr>
            <a:r>
              <a:rPr lang="cs-CZ" sz="2000" b="1" dirty="0" smtClean="0">
                <a:latin typeface="Josefin Sans Thin" panose="00000300000000000000" pitchFamily="2" charset="-18"/>
              </a:rPr>
              <a:t>Máme zkušenosti, přemýšlíme a nabízíme řešení.</a:t>
            </a:r>
          </a:p>
          <a:p>
            <a:pPr marL="0" indent="0" algn="just">
              <a:buNone/>
            </a:pPr>
            <a:r>
              <a:rPr lang="cs-CZ" sz="2000" b="1" dirty="0" smtClean="0">
                <a:latin typeface="Josefin Sans Thin" panose="00000300000000000000" pitchFamily="2" charset="-18"/>
              </a:rPr>
              <a:t>Do hry bereme jen hráče z ligy fair play a zakládáme </a:t>
            </a:r>
          </a:p>
          <a:p>
            <a:pPr marL="0" indent="0" algn="just">
              <a:buNone/>
            </a:pPr>
            <a:r>
              <a:rPr lang="cs-CZ" sz="2000" b="1" dirty="0" smtClean="0">
                <a:latin typeface="Josefin Sans Thin" panose="00000300000000000000" pitchFamily="2" charset="-18"/>
              </a:rPr>
              <a:t>si na svém malém a stálém týmu, do kterého nenabíráme juniory.</a:t>
            </a:r>
            <a:endParaRPr lang="cs-CZ" sz="2000" b="1" dirty="0">
              <a:latin typeface="Josefin Sans Thin" panose="00000300000000000000" pitchFamily="2" charset="-18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1121790" y="2363473"/>
            <a:ext cx="380053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latin typeface="zeyada" panose="02000000000000000000" pitchFamily="2" charset="0"/>
              </a:rPr>
              <a:t>Přemýšlíme za vás…</a:t>
            </a:r>
          </a:p>
          <a:p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8389856" y="245098"/>
            <a:ext cx="34502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cs-CZ" sz="2800" dirty="0">
              <a:solidFill>
                <a:schemeClr val="bg1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8389856" y="245098"/>
            <a:ext cx="34502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800" dirty="0" smtClean="0">
                <a:solidFill>
                  <a:schemeClr val="bg1"/>
                </a:solidFill>
              </a:rPr>
              <a:t>KDO JSME</a:t>
            </a:r>
            <a:endParaRPr lang="cs-CZ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095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178351" y="2042962"/>
            <a:ext cx="380053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latin typeface="zeyada" panose="02000000000000000000" pitchFamily="2" charset="0"/>
              </a:rPr>
              <a:t>Jsme profesionálové na</a:t>
            </a:r>
            <a:endParaRPr lang="cs-CZ" sz="2400" b="1" dirty="0">
              <a:latin typeface="zeyada" panose="02000000000000000000" pitchFamily="2" charset="0"/>
            </a:endParaRPr>
          </a:p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589" y="4163656"/>
            <a:ext cx="10515600" cy="900759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320" y="2996078"/>
            <a:ext cx="1787950" cy="59538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539" y="2990468"/>
            <a:ext cx="2438367" cy="536441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8389856" y="245098"/>
            <a:ext cx="34502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800" dirty="0" smtClean="0">
                <a:solidFill>
                  <a:schemeClr val="bg1"/>
                </a:solidFill>
              </a:rPr>
              <a:t>DIGITÁLNÍ MARKETING</a:t>
            </a:r>
            <a:endParaRPr lang="cs-CZ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613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8389856" y="245098"/>
            <a:ext cx="34502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800" dirty="0" smtClean="0">
                <a:solidFill>
                  <a:schemeClr val="bg1"/>
                </a:solidFill>
              </a:rPr>
              <a:t>VYHLEDÁVÁNÍ</a:t>
            </a:r>
          </a:p>
          <a:p>
            <a:pPr algn="r"/>
            <a:r>
              <a:rPr lang="cs-CZ" sz="2800" dirty="0" smtClean="0">
                <a:solidFill>
                  <a:schemeClr val="bg1"/>
                </a:solidFill>
              </a:rPr>
              <a:t>GOOGLE, SEZNAM</a:t>
            </a:r>
            <a:endParaRPr lang="cs-CZ" sz="2800" dirty="0">
              <a:solidFill>
                <a:schemeClr val="bg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07" y="2935477"/>
            <a:ext cx="3830527" cy="2405839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468303" y="5417720"/>
            <a:ext cx="38005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latin typeface="zeyada" panose="02000000000000000000" pitchFamily="2" charset="0"/>
              </a:rPr>
              <a:t>Tak si to </a:t>
            </a:r>
            <a:r>
              <a:rPr lang="cs-CZ" sz="3200" b="1" dirty="0" err="1" smtClean="0">
                <a:latin typeface="zeyada" panose="02000000000000000000" pitchFamily="2" charset="0"/>
              </a:rPr>
              <a:t>vygoogluj</a:t>
            </a:r>
            <a:r>
              <a:rPr lang="cs-CZ" sz="3200" b="1" dirty="0" smtClean="0">
                <a:latin typeface="zeyada" panose="02000000000000000000" pitchFamily="2" charset="0"/>
              </a:rPr>
              <a:t>…</a:t>
            </a:r>
            <a:endParaRPr lang="cs-CZ" sz="3200" dirty="0"/>
          </a:p>
        </p:txBody>
      </p:sp>
      <p:sp>
        <p:nvSpPr>
          <p:cNvPr id="7" name="Zástupný symbol pro obsah 7"/>
          <p:cNvSpPr txBox="1">
            <a:spLocks/>
          </p:cNvSpPr>
          <p:nvPr/>
        </p:nvSpPr>
        <p:spPr>
          <a:xfrm>
            <a:off x="4875189" y="3631598"/>
            <a:ext cx="6951503" cy="8127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cs-CZ" sz="2000" b="1" dirty="0">
              <a:latin typeface="Josefin Sans Thin" panose="00000300000000000000" pitchFamily="2" charset="-18"/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3695310" y="2041270"/>
            <a:ext cx="7998604" cy="6892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 smtClean="0">
                <a:latin typeface="Josefin Sans Thin" panose="00000300000000000000" pitchFamily="2" charset="-18"/>
              </a:rPr>
              <a:t>BUDETE SE OBJEVOVAT VE VYHLEDÁVÁNÍ</a:t>
            </a:r>
            <a:endParaRPr lang="cs-CZ" b="1" dirty="0">
              <a:latin typeface="Josefin Sans Thin" panose="00000300000000000000" pitchFamily="2" charset="-18"/>
            </a:endParaRPr>
          </a:p>
        </p:txBody>
      </p:sp>
      <p:sp>
        <p:nvSpPr>
          <p:cNvPr id="12" name="Zástupný symbol pro obsah 4"/>
          <p:cNvSpPr txBox="1">
            <a:spLocks/>
          </p:cNvSpPr>
          <p:nvPr/>
        </p:nvSpPr>
        <p:spPr>
          <a:xfrm>
            <a:off x="3695310" y="2849602"/>
            <a:ext cx="7998604" cy="68925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b="1" dirty="0" smtClean="0">
                <a:solidFill>
                  <a:srgbClr val="FFC000"/>
                </a:solidFill>
                <a:latin typeface="Josefin Sans Thin" panose="00000300000000000000" pitchFamily="2" charset="-18"/>
              </a:rPr>
              <a:t>Ihned po spuštění kampaně budete na jedné z prvních pozic </a:t>
            </a:r>
            <a:r>
              <a:rPr lang="cs-CZ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Josefin Sans Thin" panose="00000300000000000000" pitchFamily="2" charset="-18"/>
              </a:rPr>
              <a:t>ve vyhledávání Google nebo Seznam.</a:t>
            </a:r>
            <a:endParaRPr lang="cs-CZ" b="1" dirty="0">
              <a:solidFill>
                <a:schemeClr val="tx1">
                  <a:lumMod val="75000"/>
                  <a:lumOff val="25000"/>
                </a:schemeClr>
              </a:solidFill>
              <a:latin typeface="Josefin Sans Thin" panose="00000300000000000000" pitchFamily="2" charset="-18"/>
            </a:endParaRPr>
          </a:p>
        </p:txBody>
      </p:sp>
      <p:sp>
        <p:nvSpPr>
          <p:cNvPr id="13" name="Zástupný symbol pro obsah 4"/>
          <p:cNvSpPr txBox="1">
            <a:spLocks/>
          </p:cNvSpPr>
          <p:nvPr/>
        </p:nvSpPr>
        <p:spPr>
          <a:xfrm>
            <a:off x="3695310" y="3693326"/>
            <a:ext cx="7998604" cy="6892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b="1" dirty="0" smtClean="0">
                <a:latin typeface="Josefin Sans Thin" panose="00000300000000000000" pitchFamily="2" charset="-18"/>
              </a:rPr>
              <a:t>Předběhnete konkurenci.</a:t>
            </a:r>
            <a:endParaRPr lang="cs-CZ" b="1" dirty="0">
              <a:latin typeface="Josefin Sans Thin" panose="00000300000000000000" pitchFamily="2" charset="-18"/>
            </a:endParaRPr>
          </a:p>
        </p:txBody>
      </p:sp>
      <p:sp>
        <p:nvSpPr>
          <p:cNvPr id="14" name="Zástupný symbol pro obsah 4"/>
          <p:cNvSpPr txBox="1">
            <a:spLocks/>
          </p:cNvSpPr>
          <p:nvPr/>
        </p:nvSpPr>
        <p:spPr>
          <a:xfrm>
            <a:off x="4779392" y="4565353"/>
            <a:ext cx="4194926" cy="152899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b="1" dirty="0" smtClean="0">
                <a:latin typeface="Josefin Sans Thin" panose="00000300000000000000" pitchFamily="2" charset="-18"/>
              </a:rPr>
              <a:t>Zobrazíte se:</a:t>
            </a:r>
          </a:p>
          <a:p>
            <a:pPr>
              <a:buFontTx/>
              <a:buChar char="-"/>
            </a:pPr>
            <a:r>
              <a:rPr lang="cs-CZ" b="1" dirty="0" smtClean="0">
                <a:latin typeface="Josefin Sans Thin" panose="00000300000000000000" pitchFamily="2" charset="-18"/>
              </a:rPr>
              <a:t>ve vybraný den a čas, </a:t>
            </a:r>
          </a:p>
          <a:p>
            <a:pPr>
              <a:buFontTx/>
              <a:buChar char="-"/>
            </a:pPr>
            <a:r>
              <a:rPr lang="cs-CZ" b="1" dirty="0">
                <a:latin typeface="Josefin Sans Thin" panose="00000300000000000000" pitchFamily="2" charset="-18"/>
              </a:rPr>
              <a:t>p</a:t>
            </a:r>
            <a:r>
              <a:rPr lang="cs-CZ" b="1" dirty="0" smtClean="0">
                <a:latin typeface="Josefin Sans Thin" panose="00000300000000000000" pitchFamily="2" charset="-18"/>
              </a:rPr>
              <a:t>odle přesné lokality,</a:t>
            </a:r>
          </a:p>
          <a:p>
            <a:pPr>
              <a:buFontTx/>
              <a:buChar char="-"/>
            </a:pPr>
            <a:r>
              <a:rPr lang="cs-CZ" b="1" dirty="0" smtClean="0">
                <a:latin typeface="Josefin Sans Thin" panose="00000300000000000000" pitchFamily="2" charset="-18"/>
              </a:rPr>
              <a:t>na vámi zvolená klíčová slova.</a:t>
            </a:r>
          </a:p>
          <a:p>
            <a:pPr>
              <a:buFontTx/>
              <a:buChar char="-"/>
            </a:pPr>
            <a:endParaRPr lang="cs-CZ" b="1" dirty="0">
              <a:latin typeface="Josefin Sans Thin" panose="000003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536095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8389856" y="245098"/>
            <a:ext cx="34502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800" dirty="0" smtClean="0">
                <a:solidFill>
                  <a:schemeClr val="bg1"/>
                </a:solidFill>
              </a:rPr>
              <a:t>VYHLEDÁVÁNÍ</a:t>
            </a:r>
          </a:p>
          <a:p>
            <a:pPr algn="r"/>
            <a:r>
              <a:rPr lang="cs-CZ" sz="2800" dirty="0" smtClean="0">
                <a:solidFill>
                  <a:schemeClr val="bg1"/>
                </a:solidFill>
              </a:rPr>
              <a:t>GOOGLE</a:t>
            </a:r>
            <a:endParaRPr lang="cs-CZ" sz="2800" dirty="0">
              <a:solidFill>
                <a:schemeClr val="bg1"/>
              </a:solidFill>
            </a:endParaRPr>
          </a:p>
        </p:txBody>
      </p:sp>
      <p:sp>
        <p:nvSpPr>
          <p:cNvPr id="7" name="Zástupný symbol pro obsah 7"/>
          <p:cNvSpPr txBox="1">
            <a:spLocks/>
          </p:cNvSpPr>
          <p:nvPr/>
        </p:nvSpPr>
        <p:spPr>
          <a:xfrm>
            <a:off x="4875189" y="3631598"/>
            <a:ext cx="6951503" cy="8127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cs-CZ" sz="2000" b="1" dirty="0">
              <a:latin typeface="Josefin Sans Thin" panose="00000300000000000000" pitchFamily="2" charset="-18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43" y="1458367"/>
            <a:ext cx="7151750" cy="555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89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8389856" y="245098"/>
            <a:ext cx="34502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800" dirty="0" smtClean="0">
                <a:solidFill>
                  <a:schemeClr val="bg1"/>
                </a:solidFill>
              </a:rPr>
              <a:t>VYHLEDÁVÁNÍ</a:t>
            </a:r>
          </a:p>
          <a:p>
            <a:pPr algn="r"/>
            <a:r>
              <a:rPr lang="cs-CZ" sz="2800" dirty="0" smtClean="0">
                <a:solidFill>
                  <a:schemeClr val="bg1"/>
                </a:solidFill>
              </a:rPr>
              <a:t>SEZNAM</a:t>
            </a:r>
            <a:endParaRPr lang="cs-CZ" sz="2800" dirty="0">
              <a:solidFill>
                <a:schemeClr val="bg1"/>
              </a:solidFill>
            </a:endParaRPr>
          </a:p>
        </p:txBody>
      </p:sp>
      <p:sp>
        <p:nvSpPr>
          <p:cNvPr id="7" name="Zástupný symbol pro obsah 7"/>
          <p:cNvSpPr txBox="1">
            <a:spLocks/>
          </p:cNvSpPr>
          <p:nvPr/>
        </p:nvSpPr>
        <p:spPr>
          <a:xfrm>
            <a:off x="4875189" y="3631598"/>
            <a:ext cx="6951503" cy="8127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cs-CZ" sz="2000" b="1" dirty="0">
              <a:latin typeface="Josefin Sans Thin" panose="00000300000000000000" pitchFamily="2" charset="-18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238" y="1442132"/>
            <a:ext cx="6860800" cy="533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962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8389856" y="245098"/>
            <a:ext cx="34502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800" dirty="0" smtClean="0">
                <a:solidFill>
                  <a:schemeClr val="bg1"/>
                </a:solidFill>
              </a:rPr>
              <a:t>BANNEROVÁ</a:t>
            </a:r>
          </a:p>
          <a:p>
            <a:pPr algn="r"/>
            <a:r>
              <a:rPr lang="cs-CZ" sz="2800" dirty="0" smtClean="0">
                <a:solidFill>
                  <a:schemeClr val="bg1"/>
                </a:solidFill>
              </a:rPr>
              <a:t>REKLAMA</a:t>
            </a:r>
            <a:endParaRPr lang="cs-CZ" sz="2800" dirty="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443158" y="5562297"/>
            <a:ext cx="8798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FFC000"/>
                </a:solidFill>
                <a:latin typeface="zeyada" panose="02000000000000000000" pitchFamily="2" charset="0"/>
              </a:rPr>
              <a:t>SKVĚLÉ! </a:t>
            </a:r>
            <a:r>
              <a:rPr lang="cs-CZ" sz="2800" b="1" dirty="0" smtClean="0">
                <a:latin typeface="zeyada" panose="02000000000000000000" pitchFamily="2" charset="0"/>
              </a:rPr>
              <a:t>Budete se zobrazovat přesně svojí cílovce</a:t>
            </a:r>
            <a:endParaRPr lang="cs-CZ" sz="2800" dirty="0"/>
          </a:p>
        </p:txBody>
      </p:sp>
      <p:sp>
        <p:nvSpPr>
          <p:cNvPr id="7" name="Zástupný symbol pro obsah 7"/>
          <p:cNvSpPr txBox="1">
            <a:spLocks/>
          </p:cNvSpPr>
          <p:nvPr/>
        </p:nvSpPr>
        <p:spPr>
          <a:xfrm>
            <a:off x="4875189" y="3631598"/>
            <a:ext cx="6951503" cy="8127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cs-CZ" sz="2000" b="1" dirty="0">
              <a:latin typeface="Josefin Sans Thin" panose="00000300000000000000" pitchFamily="2" charset="-18"/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131305" y="1949717"/>
            <a:ext cx="7665125" cy="317181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b="1" dirty="0">
                <a:latin typeface="Josefin Sans Thin" panose="00000300000000000000" pitchFamily="2" charset="-18"/>
              </a:rPr>
              <a:t>CÍLÍME REKLAMU PŘESNĚ PODLE:</a:t>
            </a:r>
          </a:p>
          <a:p>
            <a:pPr marL="0" indent="0">
              <a:buNone/>
            </a:pPr>
            <a:endParaRPr lang="cs-CZ" b="1" dirty="0">
              <a:latin typeface="Josefin Sans Thin" panose="00000300000000000000" pitchFamily="2" charset="-18"/>
            </a:endParaRPr>
          </a:p>
          <a:p>
            <a:pPr marL="342900" indent="-342900">
              <a:buFontTx/>
              <a:buChar char="-"/>
            </a:pPr>
            <a:r>
              <a:rPr lang="cs-CZ" b="1" dirty="0">
                <a:latin typeface="Josefin Sans Thin" panose="00000300000000000000" pitchFamily="2" charset="-18"/>
              </a:rPr>
              <a:t>lokality a času, </a:t>
            </a:r>
          </a:p>
          <a:p>
            <a:pPr marL="342900" indent="-342900">
              <a:buFontTx/>
              <a:buChar char="-"/>
            </a:pPr>
            <a:r>
              <a:rPr lang="cs-CZ" b="1" dirty="0">
                <a:latin typeface="Josefin Sans Thin" panose="00000300000000000000" pitchFamily="2" charset="-18"/>
              </a:rPr>
              <a:t>věku a pohlaví,  </a:t>
            </a:r>
            <a:r>
              <a:rPr lang="cs-CZ" sz="2400" b="1" dirty="0" smtClean="0">
                <a:solidFill>
                  <a:srgbClr val="FFC000"/>
                </a:solidFill>
                <a:latin typeface="Josefin Sans Thin" panose="00000300000000000000" pitchFamily="2" charset="-18"/>
              </a:rPr>
              <a:t>např. žena matka od 30 let</a:t>
            </a:r>
          </a:p>
          <a:p>
            <a:pPr marL="342900" indent="-342900">
              <a:buFontTx/>
              <a:buChar char="-"/>
            </a:pPr>
            <a:r>
              <a:rPr lang="cs-CZ" b="1" dirty="0">
                <a:latin typeface="Josefin Sans Thin" panose="00000300000000000000" pitchFamily="2" charset="-18"/>
              </a:rPr>
              <a:t>rodičovského statusu, </a:t>
            </a:r>
            <a:r>
              <a:rPr lang="cs-CZ" sz="2400" b="1" dirty="0" smtClean="0">
                <a:solidFill>
                  <a:srgbClr val="FFC000"/>
                </a:solidFill>
                <a:latin typeface="Josefin Sans Thin" panose="00000300000000000000" pitchFamily="2" charset="-18"/>
              </a:rPr>
              <a:t>rodič/bezdětný</a:t>
            </a:r>
          </a:p>
          <a:p>
            <a:pPr marL="342900" indent="-342900">
              <a:buFontTx/>
              <a:buChar char="-"/>
            </a:pPr>
            <a:r>
              <a:rPr lang="cs-CZ" b="1" dirty="0">
                <a:latin typeface="Josefin Sans Thin" panose="00000300000000000000" pitchFamily="2" charset="-18"/>
              </a:rPr>
              <a:t>zájmů, témat a klíčových slov, </a:t>
            </a:r>
            <a:r>
              <a:rPr lang="cs-CZ" sz="2400" b="1" dirty="0" smtClean="0">
                <a:solidFill>
                  <a:srgbClr val="FFC000"/>
                </a:solidFill>
                <a:latin typeface="Josefin Sans Thin" panose="00000300000000000000" pitchFamily="2" charset="-18"/>
              </a:rPr>
              <a:t>milovníci nakupování</a:t>
            </a:r>
          </a:p>
          <a:p>
            <a:pPr marL="342900" indent="-342900">
              <a:buFontTx/>
              <a:buChar char="-"/>
            </a:pPr>
            <a:r>
              <a:rPr lang="cs-CZ" b="1" dirty="0">
                <a:latin typeface="Josefin Sans Thin" panose="00000300000000000000" pitchFamily="2" charset="-18"/>
              </a:rPr>
              <a:t>umístění na konkrétní stránky, </a:t>
            </a:r>
            <a:r>
              <a:rPr lang="cs-CZ" sz="2400" b="1" dirty="0" smtClean="0">
                <a:solidFill>
                  <a:srgbClr val="FFC000"/>
                </a:solidFill>
                <a:latin typeface="Josefin Sans Thin" panose="00000300000000000000" pitchFamily="2" charset="-18"/>
              </a:rPr>
              <a:t>blesk.cz, lidovky.cz, idnes.cz, ihned.cz, novinky.cz, </a:t>
            </a:r>
            <a:endParaRPr lang="cs-CZ" sz="2400" b="1" dirty="0">
              <a:solidFill>
                <a:srgbClr val="FFC000"/>
              </a:solidFill>
              <a:latin typeface="Josefin Sans Thin" panose="000003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001391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597</TotalTime>
  <Words>785</Words>
  <Application>Microsoft Office PowerPoint</Application>
  <PresentationFormat>Širokoúhlá obrazovka</PresentationFormat>
  <Paragraphs>175</Paragraphs>
  <Slides>26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33" baseType="lpstr">
      <vt:lpstr>Arial</vt:lpstr>
      <vt:lpstr>Calibri</vt:lpstr>
      <vt:lpstr>Calibri Light</vt:lpstr>
      <vt:lpstr>Century Gothic</vt:lpstr>
      <vt:lpstr>Josefin Sans Thin</vt:lpstr>
      <vt:lpstr>zeyada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Uživatel systému Windows</dc:creator>
  <cp:lastModifiedBy>Uživatel systému Windows</cp:lastModifiedBy>
  <cp:revision>47</cp:revision>
  <dcterms:created xsi:type="dcterms:W3CDTF">2017-10-08T15:00:35Z</dcterms:created>
  <dcterms:modified xsi:type="dcterms:W3CDTF">2018-01-04T10:34:55Z</dcterms:modified>
</cp:coreProperties>
</file>